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65" r:id="rId3"/>
    <p:sldId id="266" r:id="rId4"/>
    <p:sldId id="267" r:id="rId5"/>
    <p:sldId id="269" r:id="rId6"/>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4B2"/>
    <a:srgbClr val="0065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00" autoAdjust="0"/>
    <p:restoredTop sz="94660"/>
  </p:normalViewPr>
  <p:slideViewPr>
    <p:cSldViewPr snapToGrid="0">
      <p:cViewPr varScale="1">
        <p:scale>
          <a:sx n="49" d="100"/>
          <a:sy n="49" d="100"/>
        </p:scale>
        <p:origin x="214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n-US"/>
              <a:t>Click to edit Master title style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EEE052-0DEB-4F2D-8D55-EAEC1E555FEF}" type="datetimeFigureOut">
              <a:rPr lang="en-IE" smtClean="0"/>
              <a:t>19/06/2020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4185392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EEE052-0DEB-4F2D-8D55-EAEC1E555FEF}" type="datetimeFigureOut">
              <a:rPr lang="en-IE" smtClean="0"/>
              <a:t>19/06/2020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5478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EEE052-0DEB-4F2D-8D55-EAEC1E555FEF}" type="datetimeFigureOut">
              <a:rPr lang="en-IE" smtClean="0"/>
              <a:t>19/06/2020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322419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EEE052-0DEB-4F2D-8D55-EAEC1E555FEF}" type="datetimeFigureOut">
              <a:rPr lang="en-IE" smtClean="0"/>
              <a:t>19/06/2020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1735711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US"/>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EEE052-0DEB-4F2D-8D55-EAEC1E555FEF}" type="datetimeFigureOut">
              <a:rPr lang="en-IE" smtClean="0"/>
              <a:t>19/06/2020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294723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EEE052-0DEB-4F2D-8D55-EAEC1E555FEF}" type="datetimeFigureOut">
              <a:rPr lang="en-IE" smtClean="0"/>
              <a:t>19/06/2020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3270697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EEE052-0DEB-4F2D-8D55-EAEC1E555FEF}" type="datetimeFigureOut">
              <a:rPr lang="en-IE" smtClean="0"/>
              <a:t>19/06/2020</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567217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EEE052-0DEB-4F2D-8D55-EAEC1E555FEF}" type="datetimeFigureOut">
              <a:rPr lang="en-IE" smtClean="0"/>
              <a:t>19/06/2020</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1928693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EEE052-0DEB-4F2D-8D55-EAEC1E555FEF}" type="datetimeFigureOut">
              <a:rPr lang="en-IE" smtClean="0"/>
              <a:t>19/06/2020</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1381309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A5EEE052-0DEB-4F2D-8D55-EAEC1E555FEF}" type="datetimeFigureOut">
              <a:rPr lang="en-IE" smtClean="0"/>
              <a:t>19/06/2020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2019521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US"/>
              <a:t>Click icon to add picture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A5EEE052-0DEB-4F2D-8D55-EAEC1E555FEF}" type="datetimeFigureOut">
              <a:rPr lang="en-IE" smtClean="0"/>
              <a:t>19/06/2020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F0B10950-9239-449F-B9CD-D550CDAEC641}" type="slidenum">
              <a:rPr lang="en-IE" smtClean="0"/>
              <a:t>‹#›</a:t>
            </a:fld>
            <a:endParaRPr lang="en-IE"/>
          </a:p>
        </p:txBody>
      </p:sp>
    </p:spTree>
    <p:extLst>
      <p:ext uri="{BB962C8B-B14F-4D97-AF65-F5344CB8AC3E}">
        <p14:creationId xmlns:p14="http://schemas.microsoft.com/office/powerpoint/2010/main" val="2265035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A5EEE052-0DEB-4F2D-8D55-EAEC1E555FEF}" type="datetimeFigureOut">
              <a:rPr lang="en-IE" smtClean="0"/>
              <a:t>19/06/2020</a:t>
            </a:fld>
            <a:endParaRPr lang="en-IE"/>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F0B10950-9239-449F-B9CD-D550CDAEC641}" type="slidenum">
              <a:rPr lang="en-IE" smtClean="0"/>
              <a:t>‹#›</a:t>
            </a:fld>
            <a:endParaRPr lang="en-IE"/>
          </a:p>
        </p:txBody>
      </p:sp>
    </p:spTree>
    <p:extLst>
      <p:ext uri="{BB962C8B-B14F-4D97-AF65-F5344CB8AC3E}">
        <p14:creationId xmlns:p14="http://schemas.microsoft.com/office/powerpoint/2010/main" val="24950304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17800D46-00D1-49E4-847F-21D6E69F7B4F}"/>
              </a:ext>
            </a:extLst>
          </p:cNvPr>
          <p:cNvSpPr/>
          <p:nvPr/>
        </p:nvSpPr>
        <p:spPr>
          <a:xfrm>
            <a:off x="1527436" y="4069612"/>
            <a:ext cx="4504795" cy="461665"/>
          </a:xfrm>
          <a:prstGeom prst="rect">
            <a:avLst/>
          </a:prstGeom>
        </p:spPr>
        <p:txBody>
          <a:bodyPr wrap="square">
            <a:spAutoFit/>
          </a:bodyPr>
          <a:lstStyle/>
          <a:p>
            <a:pPr algn="ctr"/>
            <a:r>
              <a:rPr lang="en-GB" sz="2400" b="1" dirty="0">
                <a:solidFill>
                  <a:srgbClr val="3864B2"/>
                </a:solidFill>
                <a:latin typeface="Verdana" panose="020B0604030504040204" pitchFamily="34" charset="0"/>
                <a:ea typeface="MS Mincho" panose="02020609040205080304" pitchFamily="49" charset="-128"/>
                <a:cs typeface="Times New Roman" panose="02020603050405020304" pitchFamily="18" charset="0"/>
              </a:rPr>
              <a:t>HANDOUTS</a:t>
            </a:r>
            <a:endParaRPr lang="en-IE" sz="2400" dirty="0">
              <a:solidFill>
                <a:srgbClr val="3864B2"/>
              </a:solidFill>
            </a:endParaRPr>
          </a:p>
        </p:txBody>
      </p:sp>
      <p:sp>
        <p:nvSpPr>
          <p:cNvPr id="12" name="Rectangle 11">
            <a:extLst>
              <a:ext uri="{FF2B5EF4-FFF2-40B4-BE49-F238E27FC236}">
                <a16:creationId xmlns:a16="http://schemas.microsoft.com/office/drawing/2014/main" id="{957E8E32-5D70-4CFB-8DD5-A2F589E954CD}"/>
              </a:ext>
            </a:extLst>
          </p:cNvPr>
          <p:cNvSpPr/>
          <p:nvPr/>
        </p:nvSpPr>
        <p:spPr>
          <a:xfrm>
            <a:off x="-1" y="10101263"/>
            <a:ext cx="7559676" cy="590550"/>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IE" sz="1200" b="1" dirty="0">
                <a:latin typeface="Verdana" panose="020B0604030504040204" pitchFamily="34" charset="0"/>
                <a:ea typeface="Verdana" panose="020B0604030504040204" pitchFamily="34" charset="0"/>
                <a:cs typeface="Verdana" panose="020B0604030504040204" pitchFamily="34" charset="0"/>
              </a:rPr>
              <a:t>www.ucd.ie/collectiveleadership</a:t>
            </a:r>
          </a:p>
        </p:txBody>
      </p:sp>
      <p:grpSp>
        <p:nvGrpSpPr>
          <p:cNvPr id="14" name="Group 13">
            <a:extLst>
              <a:ext uri="{FF2B5EF4-FFF2-40B4-BE49-F238E27FC236}">
                <a16:creationId xmlns:a16="http://schemas.microsoft.com/office/drawing/2014/main" id="{29F821D9-715B-41FC-8625-B7D496DCB62F}"/>
              </a:ext>
            </a:extLst>
          </p:cNvPr>
          <p:cNvGrpSpPr/>
          <p:nvPr/>
        </p:nvGrpSpPr>
        <p:grpSpPr>
          <a:xfrm>
            <a:off x="-1" y="4838401"/>
            <a:ext cx="6553343" cy="1015010"/>
            <a:chOff x="-1" y="4838401"/>
            <a:chExt cx="6553343" cy="1015010"/>
          </a:xfrm>
        </p:grpSpPr>
        <p:grpSp>
          <p:nvGrpSpPr>
            <p:cNvPr id="17" name="Group 16">
              <a:extLst>
                <a:ext uri="{FF2B5EF4-FFF2-40B4-BE49-F238E27FC236}">
                  <a16:creationId xmlns:a16="http://schemas.microsoft.com/office/drawing/2014/main" id="{47B951EC-0829-4722-A274-BAE92C1684E3}"/>
                </a:ext>
              </a:extLst>
            </p:cNvPr>
            <p:cNvGrpSpPr/>
            <p:nvPr/>
          </p:nvGrpSpPr>
          <p:grpSpPr>
            <a:xfrm>
              <a:off x="-1" y="4838401"/>
              <a:ext cx="6553343" cy="1015010"/>
              <a:chOff x="523270" y="555966"/>
              <a:chExt cx="6553343" cy="1015010"/>
            </a:xfrm>
          </p:grpSpPr>
          <p:sp>
            <p:nvSpPr>
              <p:cNvPr id="21" name="Rectangle 20">
                <a:extLst>
                  <a:ext uri="{FF2B5EF4-FFF2-40B4-BE49-F238E27FC236}">
                    <a16:creationId xmlns:a16="http://schemas.microsoft.com/office/drawing/2014/main" id="{8EF3B4B2-D2AE-4C4F-871A-95588BBF980E}"/>
                  </a:ext>
                </a:extLst>
              </p:cNvPr>
              <p:cNvSpPr/>
              <p:nvPr/>
            </p:nvSpPr>
            <p:spPr>
              <a:xfrm>
                <a:off x="523270" y="555966"/>
                <a:ext cx="6553343" cy="1015010"/>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22" name="Rectangle 21">
                <a:extLst>
                  <a:ext uri="{FF2B5EF4-FFF2-40B4-BE49-F238E27FC236}">
                    <a16:creationId xmlns:a16="http://schemas.microsoft.com/office/drawing/2014/main" id="{9462DA1F-8F06-4AE8-9B79-719995AA57C1}"/>
                  </a:ext>
                </a:extLst>
              </p:cNvPr>
              <p:cNvSpPr/>
              <p:nvPr/>
            </p:nvSpPr>
            <p:spPr>
              <a:xfrm>
                <a:off x="1824855" y="740305"/>
                <a:ext cx="4956498" cy="646331"/>
              </a:xfrm>
              <a:prstGeom prst="rect">
                <a:avLst/>
              </a:prstGeom>
            </p:spPr>
            <p:txBody>
              <a:bodyPr wrap="square">
                <a:spAutoFit/>
              </a:bodyPr>
              <a:lstStyle/>
              <a:p>
                <a:pPr algn="ctr"/>
                <a:r>
                  <a:rPr lang="en-GB" b="1" dirty="0">
                    <a:solidFill>
                      <a:srgbClr val="FFFFFF"/>
                    </a:solidFill>
                    <a:latin typeface="Verdana" panose="020B0604030504040204" pitchFamily="34" charset="0"/>
                    <a:ea typeface="MS Mincho" panose="02020609040205080304" pitchFamily="49" charset="-128"/>
                    <a:cs typeface="Times New Roman" panose="02020603050405020304" pitchFamily="18" charset="0"/>
                  </a:rPr>
                  <a:t>COLLECTIVE LEADERSHIP FOR SAFETY SKILLS</a:t>
                </a:r>
                <a:endParaRPr lang="en-IE" dirty="0"/>
              </a:p>
            </p:txBody>
          </p:sp>
        </p:grpSp>
        <p:pic>
          <p:nvPicPr>
            <p:cNvPr id="20" name="Picture 19">
              <a:extLst>
                <a:ext uri="{FF2B5EF4-FFF2-40B4-BE49-F238E27FC236}">
                  <a16:creationId xmlns:a16="http://schemas.microsoft.com/office/drawing/2014/main" id="{3DA45E29-93A2-44E0-B33C-B1B040715729}"/>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144176" y="4930569"/>
              <a:ext cx="1529245" cy="830671"/>
            </a:xfrm>
            <a:prstGeom prst="rect">
              <a:avLst/>
            </a:prstGeom>
            <a:solidFill>
              <a:srgbClr val="3864B2"/>
            </a:solidFill>
          </p:spPr>
        </p:pic>
      </p:grpSp>
      <p:pic>
        <p:nvPicPr>
          <p:cNvPr id="2" name="Picture 1" descr="Logo">
            <a:extLst>
              <a:ext uri="{FF2B5EF4-FFF2-40B4-BE49-F238E27FC236}">
                <a16:creationId xmlns:a16="http://schemas.microsoft.com/office/drawing/2014/main" id="{77BD3BF8-5F7D-4534-842C-F2BB67E498A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662478" y="2757693"/>
            <a:ext cx="3369753" cy="1004795"/>
          </a:xfrm>
          <a:prstGeom prst="rect">
            <a:avLst/>
          </a:prstGeom>
          <a:noFill/>
          <a:ln>
            <a:noFill/>
          </a:ln>
        </p:spPr>
      </p:pic>
    </p:spTree>
    <p:extLst>
      <p:ext uri="{BB962C8B-B14F-4D97-AF65-F5344CB8AC3E}">
        <p14:creationId xmlns:p14="http://schemas.microsoft.com/office/powerpoint/2010/main" val="4271819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Rectangle 50">
            <a:extLst>
              <a:ext uri="{FF2B5EF4-FFF2-40B4-BE49-F238E27FC236}">
                <a16:creationId xmlns:a16="http://schemas.microsoft.com/office/drawing/2014/main" id="{36F99A01-7E88-45A9-9F68-3C4EE3B577E1}"/>
              </a:ext>
            </a:extLst>
          </p:cNvPr>
          <p:cNvSpPr/>
          <p:nvPr/>
        </p:nvSpPr>
        <p:spPr>
          <a:xfrm>
            <a:off x="3036685" y="327127"/>
            <a:ext cx="1486304" cy="369332"/>
          </a:xfrm>
          <a:prstGeom prst="rect">
            <a:avLst/>
          </a:prstGeom>
        </p:spPr>
        <p:txBody>
          <a:bodyPr wrap="none">
            <a:spAutoFit/>
          </a:bodyPr>
          <a:lstStyle/>
          <a:p>
            <a:r>
              <a:rPr lang="en-GB" b="1" dirty="0">
                <a:solidFill>
                  <a:srgbClr val="3864B2"/>
                </a:solidFill>
                <a:latin typeface="Verdana" panose="020B0604030504040204" pitchFamily="34" charset="0"/>
                <a:ea typeface="MS Mincho" panose="02020609040205080304" pitchFamily="49" charset="-128"/>
                <a:cs typeface="Times New Roman" panose="02020603050405020304" pitchFamily="18" charset="0"/>
              </a:rPr>
              <a:t>HANDOUT</a:t>
            </a:r>
            <a:endParaRPr lang="en-IE" dirty="0">
              <a:solidFill>
                <a:srgbClr val="3864B2"/>
              </a:solidFill>
            </a:endParaRPr>
          </a:p>
        </p:txBody>
      </p:sp>
      <p:pic>
        <p:nvPicPr>
          <p:cNvPr id="35" name="Picture 34" descr="Logo">
            <a:extLst>
              <a:ext uri="{FF2B5EF4-FFF2-40B4-BE49-F238E27FC236}">
                <a16:creationId xmlns:a16="http://schemas.microsoft.com/office/drawing/2014/main" id="{082B81A8-AE34-4666-9697-318A7A875D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15876" y="256841"/>
            <a:ext cx="1710055" cy="509905"/>
          </a:xfrm>
          <a:prstGeom prst="rect">
            <a:avLst/>
          </a:prstGeom>
          <a:noFill/>
          <a:ln>
            <a:noFill/>
          </a:ln>
        </p:spPr>
      </p:pic>
      <p:sp>
        <p:nvSpPr>
          <p:cNvPr id="21" name="Rectangle 20">
            <a:extLst>
              <a:ext uri="{FF2B5EF4-FFF2-40B4-BE49-F238E27FC236}">
                <a16:creationId xmlns:a16="http://schemas.microsoft.com/office/drawing/2014/main" id="{1E2D2D99-D954-405D-A46F-FD1CE369C5F3}"/>
              </a:ext>
            </a:extLst>
          </p:cNvPr>
          <p:cNvSpPr/>
          <p:nvPr/>
        </p:nvSpPr>
        <p:spPr>
          <a:xfrm>
            <a:off x="976854" y="1780239"/>
            <a:ext cx="5705756" cy="307777"/>
          </a:xfrm>
          <a:prstGeom prst="rect">
            <a:avLst/>
          </a:prstGeom>
          <a:noFill/>
        </p:spPr>
        <p:txBody>
          <a:bodyPr wrap="square">
            <a:spAutoFit/>
          </a:bodyPr>
          <a:lstStyle/>
          <a:p>
            <a:pPr algn="ctr">
              <a:spcAft>
                <a:spcPts val="0"/>
              </a:spcAft>
            </a:pPr>
            <a:r>
              <a:rPr lang="en-GB" sz="1400" b="1" dirty="0">
                <a:solidFill>
                  <a:srgbClr val="3864B2"/>
                </a:solidFill>
                <a:latin typeface="Verdana" panose="020B0604030504040204" pitchFamily="34" charset="0"/>
                <a:ea typeface="MS Mincho" panose="02020609040205080304" pitchFamily="49" charset="-128"/>
                <a:cs typeface="Times New Roman" panose="02020603050405020304" pitchFamily="18" charset="0"/>
              </a:rPr>
              <a:t>Assessing individual safety skills</a:t>
            </a:r>
            <a:endParaRPr lang="en-IE" sz="1400" dirty="0">
              <a:solidFill>
                <a:srgbClr val="3864B2"/>
              </a:solidFill>
              <a:latin typeface="Cambria" panose="02040503050406030204" pitchFamily="18" charset="0"/>
              <a:ea typeface="MS Mincho" panose="02020609040205080304" pitchFamily="49" charset="-128"/>
              <a:cs typeface="Times New Roman" panose="02020603050405020304" pitchFamily="18" charset="0"/>
            </a:endParaRPr>
          </a:p>
        </p:txBody>
      </p:sp>
      <p:sp>
        <p:nvSpPr>
          <p:cNvPr id="2" name="Rectangle 1">
            <a:extLst>
              <a:ext uri="{FF2B5EF4-FFF2-40B4-BE49-F238E27FC236}">
                <a16:creationId xmlns:a16="http://schemas.microsoft.com/office/drawing/2014/main" id="{46562C19-DD91-4E6E-86A7-A6766A0CAB11}"/>
              </a:ext>
            </a:extLst>
          </p:cNvPr>
          <p:cNvSpPr/>
          <p:nvPr/>
        </p:nvSpPr>
        <p:spPr>
          <a:xfrm>
            <a:off x="877065" y="2028952"/>
            <a:ext cx="5810551" cy="503086"/>
          </a:xfrm>
          <a:prstGeom prst="rect">
            <a:avLst/>
          </a:prstGeom>
        </p:spPr>
        <p:txBody>
          <a:bodyPr wrap="square">
            <a:spAutoFit/>
          </a:bodyPr>
          <a:lstStyle/>
          <a:p>
            <a:pPr marL="90170" algn="just">
              <a:lnSpc>
                <a:spcPts val="1680"/>
              </a:lnSpc>
              <a:spcAft>
                <a:spcPts val="750"/>
              </a:spcAft>
            </a:pPr>
            <a:r>
              <a:rPr lang="en-US" sz="1100" dirty="0">
                <a:latin typeface="Verdana" panose="020B0604030504040204" pitchFamily="34" charset="0"/>
                <a:ea typeface="Verdana" panose="020B0604030504040204" pitchFamily="34" charset="0"/>
                <a:cs typeface="Verdana" panose="020B0604030504040204" pitchFamily="34" charset="0"/>
              </a:rPr>
              <a:t>Read each item and rank yourself </a:t>
            </a:r>
            <a:r>
              <a:rPr lang="en-US" sz="1100" b="1" dirty="0">
                <a:latin typeface="Verdana" panose="020B0604030504040204" pitchFamily="34" charset="0"/>
                <a:ea typeface="Verdana" panose="020B0604030504040204" pitchFamily="34" charset="0"/>
                <a:cs typeface="Verdana" panose="020B0604030504040204" pitchFamily="34" charset="0"/>
              </a:rPr>
              <a:t>honestly</a:t>
            </a:r>
            <a:r>
              <a:rPr lang="en-US" sz="1100" dirty="0">
                <a:latin typeface="Verdana" panose="020B0604030504040204" pitchFamily="34" charset="0"/>
                <a:ea typeface="Verdana" panose="020B0604030504040204" pitchFamily="34" charset="0"/>
                <a:cs typeface="Verdana" panose="020B0604030504040204" pitchFamily="34" charset="0"/>
              </a:rPr>
              <a:t> on a scale of 1-10 (1= extremely poor, 10= excellent). Place your ranking in the ‘my skills’ column.</a:t>
            </a:r>
            <a:endParaRPr lang="en-IE" sz="1050" dirty="0">
              <a:effectLst/>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 2">
            <a:extLst>
              <a:ext uri="{FF2B5EF4-FFF2-40B4-BE49-F238E27FC236}">
                <a16:creationId xmlns:a16="http://schemas.microsoft.com/office/drawing/2014/main" id="{DC2A6260-C33C-4FD7-8EF3-E438BBE1C0F7}"/>
              </a:ext>
            </a:extLst>
          </p:cNvPr>
          <p:cNvGraphicFramePr>
            <a:graphicFrameLocks noGrp="1"/>
          </p:cNvGraphicFramePr>
          <p:nvPr/>
        </p:nvGraphicFramePr>
        <p:xfrm>
          <a:off x="960362" y="2571158"/>
          <a:ext cx="5714001" cy="7179670"/>
        </p:xfrm>
        <a:graphic>
          <a:graphicData uri="http://schemas.openxmlformats.org/drawingml/2006/table">
            <a:tbl>
              <a:tblPr firstRow="1" firstCol="1" bandRow="1">
                <a:tableStyleId>{5C22544A-7EE6-4342-B048-85BDC9FD1C3A}</a:tableStyleId>
              </a:tblPr>
              <a:tblGrid>
                <a:gridCol w="1517276">
                  <a:extLst>
                    <a:ext uri="{9D8B030D-6E8A-4147-A177-3AD203B41FA5}">
                      <a16:colId xmlns:a16="http://schemas.microsoft.com/office/drawing/2014/main" val="3347859418"/>
                    </a:ext>
                  </a:extLst>
                </a:gridCol>
                <a:gridCol w="3459759">
                  <a:extLst>
                    <a:ext uri="{9D8B030D-6E8A-4147-A177-3AD203B41FA5}">
                      <a16:colId xmlns:a16="http://schemas.microsoft.com/office/drawing/2014/main" val="2380282467"/>
                    </a:ext>
                  </a:extLst>
                </a:gridCol>
                <a:gridCol w="736966">
                  <a:extLst>
                    <a:ext uri="{9D8B030D-6E8A-4147-A177-3AD203B41FA5}">
                      <a16:colId xmlns:a16="http://schemas.microsoft.com/office/drawing/2014/main" val="1539580480"/>
                    </a:ext>
                  </a:extLst>
                </a:gridCol>
              </a:tblGrid>
              <a:tr h="543852">
                <a:tc>
                  <a:txBody>
                    <a:bodyPr/>
                    <a:lstStyle/>
                    <a:p>
                      <a:pPr algn="ctr">
                        <a:lnSpc>
                          <a:spcPct val="107000"/>
                        </a:lnSpc>
                        <a:spcAft>
                          <a:spcPts val="0"/>
                        </a:spcAft>
                      </a:pPr>
                      <a:r>
                        <a:rPr lang="en-US" sz="1200" dirty="0">
                          <a:effectLst/>
                          <a:latin typeface="Verdana" panose="020B0604030504040204" pitchFamily="34" charset="0"/>
                          <a:ea typeface="Verdana" panose="020B0604030504040204" pitchFamily="34" charset="0"/>
                          <a:cs typeface="Verdana" panose="020B0604030504040204" pitchFamily="34" charset="0"/>
                        </a:rPr>
                        <a:t>Factor</a:t>
                      </a:r>
                      <a:endParaRPr lang="en-IE" sz="12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3864B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tc>
                  <a:txBody>
                    <a:bodyPr/>
                    <a:lstStyle/>
                    <a:p>
                      <a:pPr algn="ctr">
                        <a:lnSpc>
                          <a:spcPct val="107000"/>
                        </a:lnSpc>
                        <a:spcAft>
                          <a:spcPts val="0"/>
                        </a:spcAft>
                      </a:pPr>
                      <a:r>
                        <a:rPr lang="en-US" sz="1200" dirty="0">
                          <a:effectLst/>
                          <a:latin typeface="Verdana" panose="020B0604030504040204" pitchFamily="34" charset="0"/>
                          <a:ea typeface="Verdana" panose="020B0604030504040204" pitchFamily="34" charset="0"/>
                          <a:cs typeface="Verdana" panose="020B0604030504040204" pitchFamily="34" charset="0"/>
                        </a:rPr>
                        <a:t>Item</a:t>
                      </a:r>
                      <a:endParaRPr lang="en-IE" sz="12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tc>
                  <a:txBody>
                    <a:bodyPr/>
                    <a:lstStyle/>
                    <a:p>
                      <a:pPr algn="ctr">
                        <a:lnSpc>
                          <a:spcPct val="107000"/>
                        </a:lnSpc>
                        <a:spcAft>
                          <a:spcPts val="0"/>
                        </a:spcAft>
                      </a:pPr>
                      <a:r>
                        <a:rPr lang="en-US" sz="900" dirty="0">
                          <a:effectLst/>
                          <a:latin typeface="Verdana" panose="020B0604030504040204" pitchFamily="34" charset="0"/>
                          <a:ea typeface="Verdana" panose="020B0604030504040204" pitchFamily="34" charset="0"/>
                          <a:cs typeface="Verdana" panose="020B0604030504040204" pitchFamily="34" charset="0"/>
                        </a:rPr>
                        <a:t>My skills</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p>
                      <a:pPr algn="ctr">
                        <a:lnSpc>
                          <a:spcPct val="107000"/>
                        </a:lnSpc>
                        <a:spcAft>
                          <a:spcPts val="0"/>
                        </a:spcAft>
                      </a:pPr>
                      <a:r>
                        <a:rPr lang="en-US" sz="900" dirty="0">
                          <a:effectLst/>
                          <a:latin typeface="Verdana" panose="020B0604030504040204" pitchFamily="34" charset="0"/>
                          <a:ea typeface="Verdana" panose="020B0604030504040204" pitchFamily="34" charset="0"/>
                          <a:cs typeface="Verdana" panose="020B0604030504040204" pitchFamily="34" charset="0"/>
                        </a:rPr>
                        <a:t>(1-10)</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extLst>
                  <a:ext uri="{0D108BD9-81ED-4DB2-BD59-A6C34878D82A}">
                    <a16:rowId xmlns:a16="http://schemas.microsoft.com/office/drawing/2014/main" val="2383696778"/>
                  </a:ext>
                </a:extLst>
              </a:tr>
              <a:tr h="278300">
                <a:tc rowSpan="3">
                  <a:txBody>
                    <a:bodyPr/>
                    <a:lstStyle/>
                    <a:p>
                      <a:pPr>
                        <a:lnSpc>
                          <a:spcPct val="107000"/>
                        </a:lnSpc>
                        <a:spcAft>
                          <a:spcPts val="0"/>
                        </a:spcAft>
                      </a:pPr>
                      <a:r>
                        <a:rPr lang="en-US" sz="1000" dirty="0">
                          <a:effectLst/>
                          <a:latin typeface="Verdana" panose="020B0604030504040204" pitchFamily="34" charset="0"/>
                          <a:ea typeface="Verdana" panose="020B0604030504040204" pitchFamily="34" charset="0"/>
                          <a:cs typeface="Verdana" panose="020B0604030504040204" pitchFamily="34" charset="0"/>
                        </a:rPr>
                        <a:t>Working in teams with other professionals</a:t>
                      </a:r>
                      <a:endParaRPr lang="en-IE" sz="10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3864B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Managing inter-professional conflict</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92765420"/>
                  </a:ext>
                </a:extLst>
              </a:tr>
              <a:tr h="387299">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Sharing authority, leadership and decision-making</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3985403683"/>
                  </a:ext>
                </a:extLst>
              </a:tr>
              <a:tr h="646605">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Encouraging team members to speak up, question, challenge, advocate and be accountable as appropriate to address safety issues</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42227749"/>
                  </a:ext>
                </a:extLst>
              </a:tr>
              <a:tr h="347451">
                <a:tc rowSpan="3">
                  <a:txBody>
                    <a:bodyPr/>
                    <a:lstStyle/>
                    <a:p>
                      <a:pPr>
                        <a:lnSpc>
                          <a:spcPct val="107000"/>
                        </a:lnSpc>
                        <a:spcAft>
                          <a:spcPts val="0"/>
                        </a:spcAft>
                      </a:pPr>
                      <a:r>
                        <a:rPr lang="en-US" sz="1000" dirty="0">
                          <a:effectLst/>
                          <a:latin typeface="Verdana" panose="020B0604030504040204" pitchFamily="34" charset="0"/>
                          <a:ea typeface="Verdana" panose="020B0604030504040204" pitchFamily="34" charset="0"/>
                          <a:cs typeface="Verdana" panose="020B0604030504040204" pitchFamily="34" charset="0"/>
                        </a:rPr>
                        <a:t>Communicating effectively</a:t>
                      </a:r>
                      <a:endParaRPr lang="en-IE" sz="10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3864B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Enhancing patient safety through clear and consistent communication with patients</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2086779591"/>
                  </a:ext>
                </a:extLst>
              </a:tr>
              <a:tr h="347451">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Enhancing patient safety through effective communication with other healthcare providers</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09600294"/>
                  </a:ext>
                </a:extLst>
              </a:tr>
              <a:tr h="347451">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Effective verbal and nonverbal communication abilities to prevent adverse events</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3721867874"/>
                  </a:ext>
                </a:extLst>
              </a:tr>
              <a:tr h="394260">
                <a:tc rowSpan="3">
                  <a:txBody>
                    <a:bodyPr/>
                    <a:lstStyle/>
                    <a:p>
                      <a:pPr>
                        <a:lnSpc>
                          <a:spcPct val="107000"/>
                        </a:lnSpc>
                        <a:spcAft>
                          <a:spcPts val="0"/>
                        </a:spcAft>
                      </a:pPr>
                      <a:r>
                        <a:rPr lang="en-US" sz="1000" dirty="0">
                          <a:effectLst/>
                          <a:latin typeface="Verdana" panose="020B0604030504040204" pitchFamily="34" charset="0"/>
                          <a:ea typeface="Verdana" panose="020B0604030504040204" pitchFamily="34" charset="0"/>
                          <a:cs typeface="Verdana" panose="020B0604030504040204" pitchFamily="34" charset="0"/>
                        </a:rPr>
                        <a:t>Managing Safety risks</a:t>
                      </a:r>
                      <a:endParaRPr lang="en-IE" sz="10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3864B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Recognising routine situations in which safety problems may arise</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7120239"/>
                  </a:ext>
                </a:extLst>
              </a:tr>
              <a:tr h="229703">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Identifying and implementing safety solutions</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3398337489"/>
                  </a:ext>
                </a:extLst>
              </a:tr>
              <a:tr h="229703">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Anticipating and managing high risk situations</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76592339"/>
                  </a:ext>
                </a:extLst>
              </a:tr>
              <a:tr h="347451">
                <a:tc rowSpan="2">
                  <a:txBody>
                    <a:bodyPr/>
                    <a:lstStyle/>
                    <a:p>
                      <a:pPr>
                        <a:lnSpc>
                          <a:spcPct val="107000"/>
                        </a:lnSpc>
                        <a:spcAft>
                          <a:spcPts val="0"/>
                        </a:spcAft>
                      </a:pPr>
                      <a:r>
                        <a:rPr lang="en-US" sz="1000" dirty="0">
                          <a:effectLst/>
                          <a:latin typeface="Verdana" panose="020B0604030504040204" pitchFamily="34" charset="0"/>
                          <a:ea typeface="Verdana" panose="020B0604030504040204" pitchFamily="34" charset="0"/>
                          <a:cs typeface="Verdana" panose="020B0604030504040204" pitchFamily="34" charset="0"/>
                        </a:rPr>
                        <a:t>Understanding Human and Environmental factors</a:t>
                      </a:r>
                      <a:endParaRPr lang="en-IE" sz="10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3864B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Understanding the role of human factors, such as fatigue, which effect patient safety</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2800179349"/>
                  </a:ext>
                </a:extLst>
              </a:tr>
              <a:tr h="465200">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Understanding the role of environmental factors such as work flow, ergonomics and resources, which effect patient safety</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0303214"/>
                  </a:ext>
                </a:extLst>
              </a:tr>
              <a:tr h="229703">
                <a:tc rowSpan="2">
                  <a:txBody>
                    <a:bodyPr/>
                    <a:lstStyle/>
                    <a:p>
                      <a:pPr>
                        <a:lnSpc>
                          <a:spcPct val="107000"/>
                        </a:lnSpc>
                        <a:spcAft>
                          <a:spcPts val="0"/>
                        </a:spcAft>
                      </a:pPr>
                      <a:r>
                        <a:rPr lang="en-US" sz="1000" dirty="0" err="1">
                          <a:effectLst/>
                          <a:latin typeface="Verdana" panose="020B0604030504040204" pitchFamily="34" charset="0"/>
                          <a:ea typeface="Verdana" panose="020B0604030504040204" pitchFamily="34" charset="0"/>
                          <a:cs typeface="Verdana" panose="020B0604030504040204" pitchFamily="34" charset="0"/>
                        </a:rPr>
                        <a:t>Recognise</a:t>
                      </a:r>
                      <a:r>
                        <a:rPr lang="en-US" sz="1000" dirty="0">
                          <a:effectLst/>
                          <a:latin typeface="Verdana" panose="020B0604030504040204" pitchFamily="34" charset="0"/>
                          <a:ea typeface="Verdana" panose="020B0604030504040204" pitchFamily="34" charset="0"/>
                          <a:cs typeface="Verdana" panose="020B0604030504040204" pitchFamily="34" charset="0"/>
                        </a:rPr>
                        <a:t> and respond to reduce harm</a:t>
                      </a:r>
                      <a:endParaRPr lang="en-IE" sz="10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3864B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Recognising an adverse event or close call</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2195198867"/>
                  </a:ext>
                </a:extLst>
              </a:tr>
              <a:tr h="347451">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Reducing harm by addressing immediate risks for patients and others involved</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339026688"/>
                  </a:ext>
                </a:extLst>
              </a:tr>
              <a:tr h="347451">
                <a:tc rowSpan="3">
                  <a:txBody>
                    <a:bodyPr/>
                    <a:lstStyle/>
                    <a:p>
                      <a:pPr>
                        <a:lnSpc>
                          <a:spcPct val="107000"/>
                        </a:lnSpc>
                        <a:spcAft>
                          <a:spcPts val="0"/>
                        </a:spcAft>
                      </a:pPr>
                      <a:r>
                        <a:rPr lang="en-US" sz="1000" dirty="0">
                          <a:effectLst/>
                          <a:latin typeface="Verdana" panose="020B0604030504040204" pitchFamily="34" charset="0"/>
                          <a:ea typeface="Verdana" panose="020B0604030504040204" pitchFamily="34" charset="0"/>
                          <a:cs typeface="Verdana" panose="020B0604030504040204" pitchFamily="34" charset="0"/>
                        </a:rPr>
                        <a:t>Culture of Safety</a:t>
                      </a:r>
                      <a:endParaRPr lang="en-IE" sz="10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3864B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rgbClr val="3864B2"/>
                    </a:solidFill>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Taking a questioning attitude and speaking up when I see things that may be unsafe</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1731158861"/>
                  </a:ext>
                </a:extLst>
              </a:tr>
              <a:tr h="659182">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Creating a supportive environment that encourages patients and providers to speak up when they have concerns about safety</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13221681"/>
                  </a:ext>
                </a:extLst>
              </a:tr>
              <a:tr h="1031157">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Understanding the nature of systems (e.g., aspects of the organisation, management or the work environment including policies, resources, communication and other processes) and system failures and their role in adverse events</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1266848562"/>
                  </a:ext>
                </a:extLst>
              </a:tr>
            </a:tbl>
          </a:graphicData>
        </a:graphic>
      </p:graphicFrame>
      <p:sp>
        <p:nvSpPr>
          <p:cNvPr id="4" name="Rectangle 3">
            <a:extLst>
              <a:ext uri="{FF2B5EF4-FFF2-40B4-BE49-F238E27FC236}">
                <a16:creationId xmlns:a16="http://schemas.microsoft.com/office/drawing/2014/main" id="{59874A12-F15B-486D-B626-A78532434245}"/>
              </a:ext>
            </a:extLst>
          </p:cNvPr>
          <p:cNvSpPr/>
          <p:nvPr/>
        </p:nvSpPr>
        <p:spPr>
          <a:xfrm>
            <a:off x="988486" y="9786167"/>
            <a:ext cx="5584926" cy="279757"/>
          </a:xfrm>
          <a:prstGeom prst="rect">
            <a:avLst/>
          </a:prstGeom>
        </p:spPr>
        <p:txBody>
          <a:bodyPr wrap="square">
            <a:spAutoFit/>
          </a:bodyPr>
          <a:lstStyle/>
          <a:p>
            <a:pPr>
              <a:lnSpc>
                <a:spcPts val="1680"/>
              </a:lnSpc>
              <a:spcAft>
                <a:spcPts val="750"/>
              </a:spcAft>
            </a:pPr>
            <a:r>
              <a:rPr lang="en-US" sz="900" b="1" dirty="0">
                <a:solidFill>
                  <a:srgbClr val="3864B2"/>
                </a:solidFill>
                <a:latin typeface="Verdana" panose="020B0604030504040204" pitchFamily="34" charset="0"/>
                <a:ea typeface="Verdana" panose="020B0604030504040204" pitchFamily="34" charset="0"/>
                <a:cs typeface="Verdana" panose="020B0604030504040204" pitchFamily="34" charset="0"/>
              </a:rPr>
              <a:t>Source: </a:t>
            </a:r>
            <a:r>
              <a:rPr lang="en-US" sz="900" dirty="0">
                <a:solidFill>
                  <a:srgbClr val="3864B2"/>
                </a:solidFill>
                <a:latin typeface="Verdana" panose="020B0604030504040204" pitchFamily="34" charset="0"/>
                <a:ea typeface="Verdana" panose="020B0604030504040204" pitchFamily="34" charset="0"/>
                <a:cs typeface="Verdana" panose="020B0604030504040204" pitchFamily="34" charset="0"/>
              </a:rPr>
              <a:t>Adapted from the </a:t>
            </a:r>
            <a:r>
              <a:rPr lang="en-IE" sz="900" dirty="0">
                <a:solidFill>
                  <a:srgbClr val="3864B2"/>
                </a:solidFill>
                <a:latin typeface="Verdana" panose="020B0604030504040204" pitchFamily="34" charset="0"/>
                <a:ea typeface="Verdana" panose="020B0604030504040204" pitchFamily="34" charset="0"/>
                <a:cs typeface="Verdana" panose="020B0604030504040204" pitchFamily="34" charset="0"/>
              </a:rPr>
              <a:t>H-PEPSS, Health Professional Education in Patient Safety Survey</a:t>
            </a:r>
            <a:endParaRPr lang="en-IE" sz="800" dirty="0">
              <a:solidFill>
                <a:srgbClr val="3864B2"/>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0" name="Rectangle 19">
            <a:extLst>
              <a:ext uri="{FF2B5EF4-FFF2-40B4-BE49-F238E27FC236}">
                <a16:creationId xmlns:a16="http://schemas.microsoft.com/office/drawing/2014/main" id="{B7280582-E8E6-4532-B31E-46B0BE61BFB9}"/>
              </a:ext>
            </a:extLst>
          </p:cNvPr>
          <p:cNvSpPr/>
          <p:nvPr/>
        </p:nvSpPr>
        <p:spPr>
          <a:xfrm>
            <a:off x="-1" y="10101263"/>
            <a:ext cx="7559676" cy="590550"/>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IE" sz="1200" b="1" dirty="0">
                <a:latin typeface="Verdana" panose="020B0604030504040204" pitchFamily="34" charset="0"/>
                <a:ea typeface="Verdana" panose="020B0604030504040204" pitchFamily="34" charset="0"/>
                <a:cs typeface="Verdana" panose="020B0604030504040204" pitchFamily="34" charset="0"/>
              </a:rPr>
              <a:t>www.ucd.ie/collectiveleadership</a:t>
            </a:r>
          </a:p>
        </p:txBody>
      </p:sp>
      <p:grpSp>
        <p:nvGrpSpPr>
          <p:cNvPr id="22" name="Group 21">
            <a:extLst>
              <a:ext uri="{FF2B5EF4-FFF2-40B4-BE49-F238E27FC236}">
                <a16:creationId xmlns:a16="http://schemas.microsoft.com/office/drawing/2014/main" id="{3265E1DC-8E04-4B90-B914-6740D29133C6}"/>
              </a:ext>
            </a:extLst>
          </p:cNvPr>
          <p:cNvGrpSpPr/>
          <p:nvPr/>
        </p:nvGrpSpPr>
        <p:grpSpPr>
          <a:xfrm>
            <a:off x="-1" y="869472"/>
            <a:ext cx="6571164" cy="638965"/>
            <a:chOff x="-1" y="869472"/>
            <a:chExt cx="6571164" cy="638965"/>
          </a:xfrm>
        </p:grpSpPr>
        <p:sp>
          <p:nvSpPr>
            <p:cNvPr id="23" name="Rectangle 22">
              <a:extLst>
                <a:ext uri="{FF2B5EF4-FFF2-40B4-BE49-F238E27FC236}">
                  <a16:creationId xmlns:a16="http://schemas.microsoft.com/office/drawing/2014/main" id="{35D65BDF-84D9-47ED-9BE9-0B527DA9A75A}"/>
                </a:ext>
              </a:extLst>
            </p:cNvPr>
            <p:cNvSpPr/>
            <p:nvPr/>
          </p:nvSpPr>
          <p:spPr>
            <a:xfrm>
              <a:off x="-1" y="869472"/>
              <a:ext cx="6571164" cy="638965"/>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dirty="0"/>
            </a:p>
          </p:txBody>
        </p:sp>
        <p:sp>
          <p:nvSpPr>
            <p:cNvPr id="25" name="Rectangle 24">
              <a:extLst>
                <a:ext uri="{FF2B5EF4-FFF2-40B4-BE49-F238E27FC236}">
                  <a16:creationId xmlns:a16="http://schemas.microsoft.com/office/drawing/2014/main" id="{BFB37E0E-FC57-4C55-B5D1-7A0B13E9DA97}"/>
                </a:ext>
              </a:extLst>
            </p:cNvPr>
            <p:cNvSpPr/>
            <p:nvPr/>
          </p:nvSpPr>
          <p:spPr>
            <a:xfrm>
              <a:off x="1379041" y="1060620"/>
              <a:ext cx="4903191" cy="307777"/>
            </a:xfrm>
            <a:prstGeom prst="rect">
              <a:avLst/>
            </a:prstGeom>
          </p:spPr>
          <p:txBody>
            <a:bodyPr wrap="square">
              <a:spAutoFit/>
            </a:bodyPr>
            <a:lstStyle/>
            <a:p>
              <a:pPr algn="ctr"/>
              <a:r>
                <a:rPr lang="en-GB" sz="1400" b="1" dirty="0">
                  <a:solidFill>
                    <a:srgbClr val="FFFFFF"/>
                  </a:solidFill>
                  <a:latin typeface="Verdana" panose="020B0604030504040204" pitchFamily="34" charset="0"/>
                  <a:ea typeface="MS Mincho" panose="02020609040205080304" pitchFamily="49" charset="-128"/>
                  <a:cs typeface="Times New Roman" panose="02020603050405020304" pitchFamily="18" charset="0"/>
                </a:rPr>
                <a:t>COLLECTIVE LEADERSHIP FOR SAFETY SKILLS</a:t>
              </a:r>
              <a:endParaRPr lang="en-IE" sz="1400" dirty="0"/>
            </a:p>
          </p:txBody>
        </p:sp>
        <p:pic>
          <p:nvPicPr>
            <p:cNvPr id="26" name="Picture 25">
              <a:extLst>
                <a:ext uri="{FF2B5EF4-FFF2-40B4-BE49-F238E27FC236}">
                  <a16:creationId xmlns:a16="http://schemas.microsoft.com/office/drawing/2014/main" id="{136EF429-B1D6-4AE0-ABF8-27699D0F7B02}"/>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322242" y="909677"/>
              <a:ext cx="984044" cy="534523"/>
            </a:xfrm>
            <a:prstGeom prst="rect">
              <a:avLst/>
            </a:prstGeom>
            <a:solidFill>
              <a:srgbClr val="3864B2"/>
            </a:solidFill>
          </p:spPr>
        </p:pic>
      </p:grpSp>
      <p:grpSp>
        <p:nvGrpSpPr>
          <p:cNvPr id="27" name="Group 26">
            <a:extLst>
              <a:ext uri="{FF2B5EF4-FFF2-40B4-BE49-F238E27FC236}">
                <a16:creationId xmlns:a16="http://schemas.microsoft.com/office/drawing/2014/main" id="{71C95829-416C-4B34-A5B8-41FADEBC53F9}"/>
              </a:ext>
            </a:extLst>
          </p:cNvPr>
          <p:cNvGrpSpPr/>
          <p:nvPr/>
        </p:nvGrpSpPr>
        <p:grpSpPr>
          <a:xfrm>
            <a:off x="6775363" y="5053171"/>
            <a:ext cx="787400" cy="590550"/>
            <a:chOff x="6775363" y="5053171"/>
            <a:chExt cx="787400" cy="590550"/>
          </a:xfrm>
        </p:grpSpPr>
        <p:sp>
          <p:nvSpPr>
            <p:cNvPr id="28" name="Rectangle 27">
              <a:extLst>
                <a:ext uri="{FF2B5EF4-FFF2-40B4-BE49-F238E27FC236}">
                  <a16:creationId xmlns:a16="http://schemas.microsoft.com/office/drawing/2014/main" id="{0860E125-6E96-4BEC-8AB7-2D55D0BB5B86}"/>
                </a:ext>
              </a:extLst>
            </p:cNvPr>
            <p:cNvSpPr/>
            <p:nvPr/>
          </p:nvSpPr>
          <p:spPr>
            <a:xfrm>
              <a:off x="6775363" y="5053171"/>
              <a:ext cx="787400" cy="590550"/>
            </a:xfrm>
            <a:prstGeom prst="rect">
              <a:avLst/>
            </a:prstGeom>
            <a:solidFill>
              <a:srgbClr val="3864B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pic>
          <p:nvPicPr>
            <p:cNvPr id="29" name="Picture 28">
              <a:extLst>
                <a:ext uri="{FF2B5EF4-FFF2-40B4-BE49-F238E27FC236}">
                  <a16:creationId xmlns:a16="http://schemas.microsoft.com/office/drawing/2014/main" id="{D7114D38-BC3A-416E-875D-E63BB202C9A7}"/>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6820225" y="5199017"/>
              <a:ext cx="648707" cy="380635"/>
            </a:xfrm>
            <a:prstGeom prst="rect">
              <a:avLst/>
            </a:prstGeom>
            <a:solidFill>
              <a:srgbClr val="3864B2"/>
            </a:solidFill>
          </p:spPr>
        </p:pic>
      </p:grpSp>
    </p:spTree>
    <p:extLst>
      <p:ext uri="{BB962C8B-B14F-4D97-AF65-F5344CB8AC3E}">
        <p14:creationId xmlns:p14="http://schemas.microsoft.com/office/powerpoint/2010/main" val="261964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Rectangle 50">
            <a:extLst>
              <a:ext uri="{FF2B5EF4-FFF2-40B4-BE49-F238E27FC236}">
                <a16:creationId xmlns:a16="http://schemas.microsoft.com/office/drawing/2014/main" id="{36F99A01-7E88-45A9-9F68-3C4EE3B577E1}"/>
              </a:ext>
            </a:extLst>
          </p:cNvPr>
          <p:cNvSpPr/>
          <p:nvPr/>
        </p:nvSpPr>
        <p:spPr>
          <a:xfrm>
            <a:off x="3036685" y="327127"/>
            <a:ext cx="1486304" cy="369332"/>
          </a:xfrm>
          <a:prstGeom prst="rect">
            <a:avLst/>
          </a:prstGeom>
        </p:spPr>
        <p:txBody>
          <a:bodyPr wrap="none">
            <a:spAutoFit/>
          </a:bodyPr>
          <a:lstStyle/>
          <a:p>
            <a:r>
              <a:rPr lang="en-GB" b="1" dirty="0">
                <a:solidFill>
                  <a:srgbClr val="3864B2"/>
                </a:solidFill>
                <a:latin typeface="Verdana" panose="020B0604030504040204" pitchFamily="34" charset="0"/>
                <a:ea typeface="MS Mincho" panose="02020609040205080304" pitchFamily="49" charset="-128"/>
                <a:cs typeface="Times New Roman" panose="02020603050405020304" pitchFamily="18" charset="0"/>
              </a:rPr>
              <a:t>HANDOUT</a:t>
            </a:r>
            <a:endParaRPr lang="en-IE" dirty="0">
              <a:solidFill>
                <a:srgbClr val="3864B2"/>
              </a:solidFill>
            </a:endParaRPr>
          </a:p>
        </p:txBody>
      </p:sp>
      <p:pic>
        <p:nvPicPr>
          <p:cNvPr id="35" name="Picture 34" descr="Logo">
            <a:extLst>
              <a:ext uri="{FF2B5EF4-FFF2-40B4-BE49-F238E27FC236}">
                <a16:creationId xmlns:a16="http://schemas.microsoft.com/office/drawing/2014/main" id="{082B81A8-AE34-4666-9697-318A7A875D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15876" y="256841"/>
            <a:ext cx="1710055" cy="509905"/>
          </a:xfrm>
          <a:prstGeom prst="rect">
            <a:avLst/>
          </a:prstGeom>
          <a:noFill/>
          <a:ln>
            <a:noFill/>
          </a:ln>
        </p:spPr>
      </p:pic>
      <p:sp>
        <p:nvSpPr>
          <p:cNvPr id="21" name="Rectangle 20">
            <a:extLst>
              <a:ext uri="{FF2B5EF4-FFF2-40B4-BE49-F238E27FC236}">
                <a16:creationId xmlns:a16="http://schemas.microsoft.com/office/drawing/2014/main" id="{1E2D2D99-D954-405D-A46F-FD1CE369C5F3}"/>
              </a:ext>
            </a:extLst>
          </p:cNvPr>
          <p:cNvSpPr/>
          <p:nvPr/>
        </p:nvSpPr>
        <p:spPr>
          <a:xfrm>
            <a:off x="976854" y="1588085"/>
            <a:ext cx="5705756" cy="307777"/>
          </a:xfrm>
          <a:prstGeom prst="rect">
            <a:avLst/>
          </a:prstGeom>
          <a:noFill/>
        </p:spPr>
        <p:txBody>
          <a:bodyPr wrap="square">
            <a:spAutoFit/>
          </a:bodyPr>
          <a:lstStyle/>
          <a:p>
            <a:pPr algn="ctr">
              <a:spcAft>
                <a:spcPts val="0"/>
              </a:spcAft>
            </a:pPr>
            <a:r>
              <a:rPr lang="en-GB" sz="1400" b="1" dirty="0">
                <a:solidFill>
                  <a:srgbClr val="3864B2"/>
                </a:solidFill>
                <a:latin typeface="Verdana" panose="020B0604030504040204" pitchFamily="34" charset="0"/>
                <a:ea typeface="MS Mincho" panose="02020609040205080304" pitchFamily="49" charset="-128"/>
                <a:cs typeface="Times New Roman" panose="02020603050405020304" pitchFamily="18" charset="0"/>
              </a:rPr>
              <a:t>Assessing safety skills in the team</a:t>
            </a:r>
            <a:endParaRPr lang="en-IE" sz="1400" dirty="0">
              <a:solidFill>
                <a:srgbClr val="3864B2"/>
              </a:solidFill>
              <a:latin typeface="Cambria" panose="02040503050406030204" pitchFamily="18" charset="0"/>
              <a:ea typeface="MS Mincho" panose="02020609040205080304" pitchFamily="49" charset="-128"/>
              <a:cs typeface="Times New Roman" panose="02020603050405020304" pitchFamily="18" charset="0"/>
            </a:endParaRPr>
          </a:p>
        </p:txBody>
      </p:sp>
      <p:sp>
        <p:nvSpPr>
          <p:cNvPr id="2" name="Rectangle 1">
            <a:extLst>
              <a:ext uri="{FF2B5EF4-FFF2-40B4-BE49-F238E27FC236}">
                <a16:creationId xmlns:a16="http://schemas.microsoft.com/office/drawing/2014/main" id="{46562C19-DD91-4E6E-86A7-A6766A0CAB11}"/>
              </a:ext>
            </a:extLst>
          </p:cNvPr>
          <p:cNvSpPr/>
          <p:nvPr/>
        </p:nvSpPr>
        <p:spPr>
          <a:xfrm>
            <a:off x="877065" y="1856676"/>
            <a:ext cx="5810551" cy="721095"/>
          </a:xfrm>
          <a:prstGeom prst="rect">
            <a:avLst/>
          </a:prstGeom>
        </p:spPr>
        <p:txBody>
          <a:bodyPr wrap="square">
            <a:spAutoFit/>
          </a:bodyPr>
          <a:lstStyle/>
          <a:p>
            <a:pPr marL="90170" algn="just">
              <a:lnSpc>
                <a:spcPts val="1680"/>
              </a:lnSpc>
              <a:spcAft>
                <a:spcPts val="750"/>
              </a:spcAft>
            </a:pPr>
            <a:r>
              <a:rPr lang="en-US" sz="1100" dirty="0">
                <a:latin typeface="Verdana" panose="020B0604030504040204" pitchFamily="34" charset="0"/>
                <a:ea typeface="Verdana" panose="020B0604030504040204" pitchFamily="34" charset="0"/>
                <a:cs typeface="Verdana" panose="020B0604030504040204" pitchFamily="34" charset="0"/>
              </a:rPr>
              <a:t>Read each item and discuss and rate your team </a:t>
            </a:r>
            <a:r>
              <a:rPr lang="en-US" sz="1100" b="1" dirty="0">
                <a:latin typeface="Verdana" panose="020B0604030504040204" pitchFamily="34" charset="0"/>
                <a:ea typeface="Verdana" panose="020B0604030504040204" pitchFamily="34" charset="0"/>
                <a:cs typeface="Verdana" panose="020B0604030504040204" pitchFamily="34" charset="0"/>
              </a:rPr>
              <a:t>honestly</a:t>
            </a:r>
            <a:r>
              <a:rPr lang="en-US" sz="1100" dirty="0">
                <a:latin typeface="Verdana" panose="020B0604030504040204" pitchFamily="34" charset="0"/>
                <a:ea typeface="Verdana" panose="020B0604030504040204" pitchFamily="34" charset="0"/>
                <a:cs typeface="Verdana" panose="020B0604030504040204" pitchFamily="34" charset="0"/>
              </a:rPr>
              <a:t> on a scale of 1-10 (1= extremely poor, 10= excellent). Reflect on your individual scores when doing this. Record the rating in the Team skills column. </a:t>
            </a:r>
            <a:endParaRPr lang="en-IE" sz="1050" dirty="0">
              <a:effectLst/>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 2">
            <a:extLst>
              <a:ext uri="{FF2B5EF4-FFF2-40B4-BE49-F238E27FC236}">
                <a16:creationId xmlns:a16="http://schemas.microsoft.com/office/drawing/2014/main" id="{DC2A6260-C33C-4FD7-8EF3-E438BBE1C0F7}"/>
              </a:ext>
            </a:extLst>
          </p:cNvPr>
          <p:cNvGraphicFramePr>
            <a:graphicFrameLocks noGrp="1"/>
          </p:cNvGraphicFramePr>
          <p:nvPr/>
        </p:nvGraphicFramePr>
        <p:xfrm>
          <a:off x="968608" y="2590283"/>
          <a:ext cx="5705756" cy="7179670"/>
        </p:xfrm>
        <a:graphic>
          <a:graphicData uri="http://schemas.openxmlformats.org/drawingml/2006/table">
            <a:tbl>
              <a:tblPr firstRow="1" firstCol="1" bandRow="1">
                <a:tableStyleId>{5C22544A-7EE6-4342-B048-85BDC9FD1C3A}</a:tableStyleId>
              </a:tblPr>
              <a:tblGrid>
                <a:gridCol w="1489247">
                  <a:extLst>
                    <a:ext uri="{9D8B030D-6E8A-4147-A177-3AD203B41FA5}">
                      <a16:colId xmlns:a16="http://schemas.microsoft.com/office/drawing/2014/main" val="3347859418"/>
                    </a:ext>
                  </a:extLst>
                </a:gridCol>
                <a:gridCol w="2853854">
                  <a:extLst>
                    <a:ext uri="{9D8B030D-6E8A-4147-A177-3AD203B41FA5}">
                      <a16:colId xmlns:a16="http://schemas.microsoft.com/office/drawing/2014/main" val="2380282467"/>
                    </a:ext>
                  </a:extLst>
                </a:gridCol>
                <a:gridCol w="643097">
                  <a:extLst>
                    <a:ext uri="{9D8B030D-6E8A-4147-A177-3AD203B41FA5}">
                      <a16:colId xmlns:a16="http://schemas.microsoft.com/office/drawing/2014/main" val="1539580480"/>
                    </a:ext>
                  </a:extLst>
                </a:gridCol>
                <a:gridCol w="719558">
                  <a:extLst>
                    <a:ext uri="{9D8B030D-6E8A-4147-A177-3AD203B41FA5}">
                      <a16:colId xmlns:a16="http://schemas.microsoft.com/office/drawing/2014/main" val="3675521640"/>
                    </a:ext>
                  </a:extLst>
                </a:gridCol>
              </a:tblGrid>
              <a:tr h="543852">
                <a:tc>
                  <a:txBody>
                    <a:bodyPr/>
                    <a:lstStyle/>
                    <a:p>
                      <a:pPr algn="ctr">
                        <a:lnSpc>
                          <a:spcPct val="107000"/>
                        </a:lnSpc>
                        <a:spcAft>
                          <a:spcPts val="0"/>
                        </a:spcAft>
                      </a:pPr>
                      <a:r>
                        <a:rPr lang="en-US" sz="1200" dirty="0">
                          <a:effectLst/>
                          <a:latin typeface="Verdana" panose="020B0604030504040204" pitchFamily="34" charset="0"/>
                          <a:ea typeface="Verdana" panose="020B0604030504040204" pitchFamily="34" charset="0"/>
                          <a:cs typeface="Verdana" panose="020B0604030504040204" pitchFamily="34" charset="0"/>
                        </a:rPr>
                        <a:t>Factor</a:t>
                      </a:r>
                      <a:endParaRPr lang="en-IE" sz="12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3864B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tc>
                  <a:txBody>
                    <a:bodyPr/>
                    <a:lstStyle/>
                    <a:p>
                      <a:pPr algn="ctr">
                        <a:lnSpc>
                          <a:spcPct val="107000"/>
                        </a:lnSpc>
                        <a:spcAft>
                          <a:spcPts val="0"/>
                        </a:spcAft>
                      </a:pPr>
                      <a:r>
                        <a:rPr lang="en-US" sz="1200" dirty="0">
                          <a:effectLst/>
                          <a:latin typeface="Verdana" panose="020B0604030504040204" pitchFamily="34" charset="0"/>
                          <a:ea typeface="Verdana" panose="020B0604030504040204" pitchFamily="34" charset="0"/>
                          <a:cs typeface="Verdana" panose="020B0604030504040204" pitchFamily="34" charset="0"/>
                        </a:rPr>
                        <a:t>Item</a:t>
                      </a:r>
                      <a:endParaRPr lang="en-IE" sz="12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tc>
                  <a:txBody>
                    <a:bodyPr/>
                    <a:lstStyle/>
                    <a:p>
                      <a:pPr algn="ctr">
                        <a:lnSpc>
                          <a:spcPct val="107000"/>
                        </a:lnSpc>
                        <a:spcAft>
                          <a:spcPts val="0"/>
                        </a:spcAft>
                      </a:pPr>
                      <a:r>
                        <a:rPr lang="en-US" sz="900" dirty="0">
                          <a:effectLst/>
                          <a:latin typeface="Verdana" panose="020B0604030504040204" pitchFamily="34" charset="0"/>
                          <a:ea typeface="Verdana" panose="020B0604030504040204" pitchFamily="34" charset="0"/>
                          <a:cs typeface="Verdana" panose="020B0604030504040204" pitchFamily="34" charset="0"/>
                        </a:rPr>
                        <a:t>Team skills</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p>
                      <a:pPr algn="ctr">
                        <a:lnSpc>
                          <a:spcPct val="107000"/>
                        </a:lnSpc>
                        <a:spcAft>
                          <a:spcPts val="0"/>
                        </a:spcAft>
                      </a:pPr>
                      <a:r>
                        <a:rPr lang="en-US" sz="900" dirty="0">
                          <a:effectLst/>
                          <a:latin typeface="Verdana" panose="020B0604030504040204" pitchFamily="34" charset="0"/>
                          <a:ea typeface="Verdana" panose="020B0604030504040204" pitchFamily="34" charset="0"/>
                          <a:cs typeface="Verdana" panose="020B0604030504040204" pitchFamily="34" charset="0"/>
                        </a:rPr>
                        <a:t>(1-10)</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tc>
                  <a:txBody>
                    <a:bodyPr/>
                    <a:lstStyle/>
                    <a:p>
                      <a:pPr algn="ctr">
                        <a:lnSpc>
                          <a:spcPct val="107000"/>
                        </a:lnSpc>
                        <a:spcAft>
                          <a:spcPts val="0"/>
                        </a:spcAft>
                      </a:pPr>
                      <a:r>
                        <a:rPr lang="en-US" sz="900" dirty="0">
                          <a:effectLst/>
                          <a:latin typeface="Verdana" panose="020B0604030504040204" pitchFamily="34" charset="0"/>
                          <a:ea typeface="Verdana" panose="020B0604030504040204" pitchFamily="34" charset="0"/>
                          <a:cs typeface="Verdana" panose="020B0604030504040204" pitchFamily="34" charset="0"/>
                        </a:rPr>
                        <a:t>Team priority ranking</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extLst>
                  <a:ext uri="{0D108BD9-81ED-4DB2-BD59-A6C34878D82A}">
                    <a16:rowId xmlns:a16="http://schemas.microsoft.com/office/drawing/2014/main" val="2383696778"/>
                  </a:ext>
                </a:extLst>
              </a:tr>
              <a:tr h="278300">
                <a:tc rowSpan="3">
                  <a:txBody>
                    <a:bodyPr/>
                    <a:lstStyle/>
                    <a:p>
                      <a:pPr>
                        <a:lnSpc>
                          <a:spcPct val="107000"/>
                        </a:lnSpc>
                        <a:spcAft>
                          <a:spcPts val="0"/>
                        </a:spcAft>
                      </a:pPr>
                      <a:r>
                        <a:rPr lang="en-US" sz="1000" dirty="0">
                          <a:effectLst/>
                          <a:latin typeface="Verdana" panose="020B0604030504040204" pitchFamily="34" charset="0"/>
                          <a:ea typeface="Verdana" panose="020B0604030504040204" pitchFamily="34" charset="0"/>
                          <a:cs typeface="Verdana" panose="020B0604030504040204" pitchFamily="34" charset="0"/>
                        </a:rPr>
                        <a:t>Working in teams with other professionals</a:t>
                      </a:r>
                      <a:endParaRPr lang="en-IE" sz="10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3864B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Managing inter-professional conflict</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92765420"/>
                  </a:ext>
                </a:extLst>
              </a:tr>
              <a:tr h="387299">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Sharing authority, leadership and decision-making</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3985403683"/>
                  </a:ext>
                </a:extLst>
              </a:tr>
              <a:tr h="646605">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Encouraging team members to speak up, question, challenge, advocate and be accountable as appropriate to address safety issues</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42227749"/>
                  </a:ext>
                </a:extLst>
              </a:tr>
              <a:tr h="347451">
                <a:tc rowSpan="3">
                  <a:txBody>
                    <a:bodyPr/>
                    <a:lstStyle/>
                    <a:p>
                      <a:pPr>
                        <a:lnSpc>
                          <a:spcPct val="107000"/>
                        </a:lnSpc>
                        <a:spcAft>
                          <a:spcPts val="0"/>
                        </a:spcAft>
                      </a:pPr>
                      <a:r>
                        <a:rPr lang="en-US" sz="1000" dirty="0">
                          <a:effectLst/>
                          <a:latin typeface="Verdana" panose="020B0604030504040204" pitchFamily="34" charset="0"/>
                          <a:ea typeface="Verdana" panose="020B0604030504040204" pitchFamily="34" charset="0"/>
                          <a:cs typeface="Verdana" panose="020B0604030504040204" pitchFamily="34" charset="0"/>
                        </a:rPr>
                        <a:t>Communicating effectively</a:t>
                      </a:r>
                      <a:endParaRPr lang="en-IE" sz="10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3864B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Enhancing patient safety through clear and consistent communication with patients</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2086779591"/>
                  </a:ext>
                </a:extLst>
              </a:tr>
              <a:tr h="347451">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Enhancing patient safety through effective communication with other healthcare providers</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09600294"/>
                  </a:ext>
                </a:extLst>
              </a:tr>
              <a:tr h="347451">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Effective verbal and nonverbal communication abilities to prevent adverse events</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3721867874"/>
                  </a:ext>
                </a:extLst>
              </a:tr>
              <a:tr h="394260">
                <a:tc rowSpan="3">
                  <a:txBody>
                    <a:bodyPr/>
                    <a:lstStyle/>
                    <a:p>
                      <a:pPr>
                        <a:lnSpc>
                          <a:spcPct val="107000"/>
                        </a:lnSpc>
                        <a:spcAft>
                          <a:spcPts val="0"/>
                        </a:spcAft>
                      </a:pPr>
                      <a:r>
                        <a:rPr lang="en-US" sz="1000" dirty="0">
                          <a:effectLst/>
                          <a:latin typeface="Verdana" panose="020B0604030504040204" pitchFamily="34" charset="0"/>
                          <a:ea typeface="Verdana" panose="020B0604030504040204" pitchFamily="34" charset="0"/>
                          <a:cs typeface="Verdana" panose="020B0604030504040204" pitchFamily="34" charset="0"/>
                        </a:rPr>
                        <a:t>Managing Safety risks</a:t>
                      </a:r>
                      <a:endParaRPr lang="en-IE" sz="10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3864B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Recognising routine situations in which safety problems may arise</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7120239"/>
                  </a:ext>
                </a:extLst>
              </a:tr>
              <a:tr h="229703">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Identifying and implementing safety solutions</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3398337489"/>
                  </a:ext>
                </a:extLst>
              </a:tr>
              <a:tr h="229703">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Anticipating and managing high risk situations</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76592339"/>
                  </a:ext>
                </a:extLst>
              </a:tr>
              <a:tr h="347451">
                <a:tc rowSpan="2">
                  <a:txBody>
                    <a:bodyPr/>
                    <a:lstStyle/>
                    <a:p>
                      <a:pPr>
                        <a:lnSpc>
                          <a:spcPct val="107000"/>
                        </a:lnSpc>
                        <a:spcAft>
                          <a:spcPts val="0"/>
                        </a:spcAft>
                      </a:pPr>
                      <a:r>
                        <a:rPr lang="en-US" sz="1000" dirty="0">
                          <a:effectLst/>
                          <a:latin typeface="Verdana" panose="020B0604030504040204" pitchFamily="34" charset="0"/>
                          <a:ea typeface="Verdana" panose="020B0604030504040204" pitchFamily="34" charset="0"/>
                          <a:cs typeface="Verdana" panose="020B0604030504040204" pitchFamily="34" charset="0"/>
                        </a:rPr>
                        <a:t>Understanding Human and Environmental factors</a:t>
                      </a:r>
                      <a:endParaRPr lang="en-IE" sz="10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3864B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Understanding the role of human factors, such as fatigue, which effect patient safety</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2800179349"/>
                  </a:ext>
                </a:extLst>
              </a:tr>
              <a:tr h="465200">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Understanding the role of environmental factors such as work flow, ergonomics and resources, which effect patient safety</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0303214"/>
                  </a:ext>
                </a:extLst>
              </a:tr>
              <a:tr h="229703">
                <a:tc rowSpan="2">
                  <a:txBody>
                    <a:bodyPr/>
                    <a:lstStyle/>
                    <a:p>
                      <a:pPr>
                        <a:lnSpc>
                          <a:spcPct val="107000"/>
                        </a:lnSpc>
                        <a:spcAft>
                          <a:spcPts val="0"/>
                        </a:spcAft>
                      </a:pPr>
                      <a:r>
                        <a:rPr lang="en-US" sz="1000" dirty="0" err="1">
                          <a:effectLst/>
                          <a:latin typeface="Verdana" panose="020B0604030504040204" pitchFamily="34" charset="0"/>
                          <a:ea typeface="Verdana" panose="020B0604030504040204" pitchFamily="34" charset="0"/>
                          <a:cs typeface="Verdana" panose="020B0604030504040204" pitchFamily="34" charset="0"/>
                        </a:rPr>
                        <a:t>Recognise</a:t>
                      </a:r>
                      <a:r>
                        <a:rPr lang="en-US" sz="1000" dirty="0">
                          <a:effectLst/>
                          <a:latin typeface="Verdana" panose="020B0604030504040204" pitchFamily="34" charset="0"/>
                          <a:ea typeface="Verdana" panose="020B0604030504040204" pitchFamily="34" charset="0"/>
                          <a:cs typeface="Verdana" panose="020B0604030504040204" pitchFamily="34" charset="0"/>
                        </a:rPr>
                        <a:t> and respond to reduce harm</a:t>
                      </a:r>
                      <a:endParaRPr lang="en-IE" sz="10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3864B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864B2"/>
                    </a:solidFill>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Recognising an adverse event or close call</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2195198867"/>
                  </a:ext>
                </a:extLst>
              </a:tr>
              <a:tr h="347451">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Reducing harm by addressing immediate risks for patients and others involved</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339026688"/>
                  </a:ext>
                </a:extLst>
              </a:tr>
              <a:tr h="347451">
                <a:tc rowSpan="3">
                  <a:txBody>
                    <a:bodyPr/>
                    <a:lstStyle/>
                    <a:p>
                      <a:pPr>
                        <a:lnSpc>
                          <a:spcPct val="107000"/>
                        </a:lnSpc>
                        <a:spcAft>
                          <a:spcPts val="0"/>
                        </a:spcAft>
                      </a:pPr>
                      <a:r>
                        <a:rPr lang="en-US" sz="1000" dirty="0">
                          <a:effectLst/>
                          <a:latin typeface="Verdana" panose="020B0604030504040204" pitchFamily="34" charset="0"/>
                          <a:ea typeface="Verdana" panose="020B0604030504040204" pitchFamily="34" charset="0"/>
                          <a:cs typeface="Verdana" panose="020B0604030504040204" pitchFamily="34" charset="0"/>
                        </a:rPr>
                        <a:t>Culture of Safety</a:t>
                      </a:r>
                      <a:endParaRPr lang="en-IE" sz="10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3864B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rgbClr val="3864B2"/>
                    </a:solidFill>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Taking a questioning attitude and speaking up when I see things that may be unsafe</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1731158861"/>
                  </a:ext>
                </a:extLst>
              </a:tr>
              <a:tr h="659182">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Creating a supportive environment that encourages patients and providers to speak up when they have concerns about safety</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13221681"/>
                  </a:ext>
                </a:extLst>
              </a:tr>
              <a:tr h="1031157">
                <a:tc vMerge="1">
                  <a:txBody>
                    <a:bodyPr/>
                    <a:lstStyle/>
                    <a:p>
                      <a:endParaRPr lang="en-IE"/>
                    </a:p>
                  </a:txBody>
                  <a:tcPr/>
                </a:tc>
                <a:tc>
                  <a:txBody>
                    <a:bodyPr/>
                    <a:lstStyle/>
                    <a:p>
                      <a:pPr>
                        <a:lnSpc>
                          <a:spcPct val="107000"/>
                        </a:lnSpc>
                        <a:spcAft>
                          <a:spcPts val="0"/>
                        </a:spcAft>
                      </a:pPr>
                      <a:r>
                        <a:rPr lang="en-IE" sz="9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Understanding the nature of systems (e.g., aspects of the organisation, management or the work environment including policies, resources, communication and other processes) and system failures and their role in adverse events</a:t>
                      </a:r>
                    </a:p>
                  </a:txBody>
                  <a:tcPr marL="49289" marR="49289" marT="0" marB="0"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noFill/>
                  </a:tcPr>
                </a:tc>
                <a:extLst>
                  <a:ext uri="{0D108BD9-81ED-4DB2-BD59-A6C34878D82A}">
                    <a16:rowId xmlns:a16="http://schemas.microsoft.com/office/drawing/2014/main" val="1266848562"/>
                  </a:ext>
                </a:extLst>
              </a:tr>
            </a:tbl>
          </a:graphicData>
        </a:graphic>
      </p:graphicFrame>
      <p:sp>
        <p:nvSpPr>
          <p:cNvPr id="4" name="Rectangle 3">
            <a:extLst>
              <a:ext uri="{FF2B5EF4-FFF2-40B4-BE49-F238E27FC236}">
                <a16:creationId xmlns:a16="http://schemas.microsoft.com/office/drawing/2014/main" id="{59874A12-F15B-486D-B626-A78532434245}"/>
              </a:ext>
            </a:extLst>
          </p:cNvPr>
          <p:cNvSpPr/>
          <p:nvPr/>
        </p:nvSpPr>
        <p:spPr>
          <a:xfrm>
            <a:off x="988486" y="9786167"/>
            <a:ext cx="5584926" cy="279757"/>
          </a:xfrm>
          <a:prstGeom prst="rect">
            <a:avLst/>
          </a:prstGeom>
        </p:spPr>
        <p:txBody>
          <a:bodyPr wrap="square">
            <a:spAutoFit/>
          </a:bodyPr>
          <a:lstStyle/>
          <a:p>
            <a:pPr>
              <a:lnSpc>
                <a:spcPts val="1680"/>
              </a:lnSpc>
              <a:spcAft>
                <a:spcPts val="750"/>
              </a:spcAft>
            </a:pPr>
            <a:r>
              <a:rPr lang="en-US" sz="900" b="1" dirty="0">
                <a:solidFill>
                  <a:srgbClr val="3864B2"/>
                </a:solidFill>
                <a:latin typeface="Verdana" panose="020B0604030504040204" pitchFamily="34" charset="0"/>
                <a:ea typeface="Verdana" panose="020B0604030504040204" pitchFamily="34" charset="0"/>
                <a:cs typeface="Verdana" panose="020B0604030504040204" pitchFamily="34" charset="0"/>
              </a:rPr>
              <a:t>Source: </a:t>
            </a:r>
            <a:r>
              <a:rPr lang="en-US" sz="900" dirty="0">
                <a:solidFill>
                  <a:srgbClr val="3864B2"/>
                </a:solidFill>
                <a:latin typeface="Verdana" panose="020B0604030504040204" pitchFamily="34" charset="0"/>
                <a:ea typeface="Verdana" panose="020B0604030504040204" pitchFamily="34" charset="0"/>
                <a:cs typeface="Verdana" panose="020B0604030504040204" pitchFamily="34" charset="0"/>
              </a:rPr>
              <a:t>Adapted from the </a:t>
            </a:r>
            <a:r>
              <a:rPr lang="en-IE" sz="900" dirty="0">
                <a:solidFill>
                  <a:srgbClr val="3864B2"/>
                </a:solidFill>
                <a:latin typeface="Verdana" panose="020B0604030504040204" pitchFamily="34" charset="0"/>
                <a:ea typeface="Verdana" panose="020B0604030504040204" pitchFamily="34" charset="0"/>
                <a:cs typeface="Verdana" panose="020B0604030504040204" pitchFamily="34" charset="0"/>
              </a:rPr>
              <a:t>H-PEPSS, Health Professional Education in Patient Safety Survey</a:t>
            </a:r>
            <a:endParaRPr lang="en-IE" sz="800" dirty="0">
              <a:solidFill>
                <a:srgbClr val="3864B2"/>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16" name="Rectangle 15">
            <a:extLst>
              <a:ext uri="{FF2B5EF4-FFF2-40B4-BE49-F238E27FC236}">
                <a16:creationId xmlns:a16="http://schemas.microsoft.com/office/drawing/2014/main" id="{7DA5449D-B8BE-44FD-B540-0F825A813B0C}"/>
              </a:ext>
            </a:extLst>
          </p:cNvPr>
          <p:cNvSpPr/>
          <p:nvPr/>
        </p:nvSpPr>
        <p:spPr>
          <a:xfrm>
            <a:off x="-1" y="10101263"/>
            <a:ext cx="7559676" cy="590550"/>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IE" sz="1200" b="1" dirty="0">
                <a:latin typeface="Verdana" panose="020B0604030504040204" pitchFamily="34" charset="0"/>
                <a:ea typeface="Verdana" panose="020B0604030504040204" pitchFamily="34" charset="0"/>
                <a:cs typeface="Verdana" panose="020B0604030504040204" pitchFamily="34" charset="0"/>
              </a:rPr>
              <a:t>www.ucd.ie/collectiveleadership</a:t>
            </a:r>
          </a:p>
        </p:txBody>
      </p:sp>
      <p:grpSp>
        <p:nvGrpSpPr>
          <p:cNvPr id="17" name="Group 16">
            <a:extLst>
              <a:ext uri="{FF2B5EF4-FFF2-40B4-BE49-F238E27FC236}">
                <a16:creationId xmlns:a16="http://schemas.microsoft.com/office/drawing/2014/main" id="{6F997204-C360-42B2-B82A-1C85EBA5AAE6}"/>
              </a:ext>
            </a:extLst>
          </p:cNvPr>
          <p:cNvGrpSpPr/>
          <p:nvPr/>
        </p:nvGrpSpPr>
        <p:grpSpPr>
          <a:xfrm>
            <a:off x="-1" y="869472"/>
            <a:ext cx="6571164" cy="638965"/>
            <a:chOff x="-1" y="869472"/>
            <a:chExt cx="6571164" cy="638965"/>
          </a:xfrm>
        </p:grpSpPr>
        <p:sp>
          <p:nvSpPr>
            <p:cNvPr id="24" name="Rectangle 23">
              <a:extLst>
                <a:ext uri="{FF2B5EF4-FFF2-40B4-BE49-F238E27FC236}">
                  <a16:creationId xmlns:a16="http://schemas.microsoft.com/office/drawing/2014/main" id="{EE806F9F-94CF-4956-825F-0B3E272F7855}"/>
                </a:ext>
              </a:extLst>
            </p:cNvPr>
            <p:cNvSpPr/>
            <p:nvPr/>
          </p:nvSpPr>
          <p:spPr>
            <a:xfrm>
              <a:off x="-1" y="869472"/>
              <a:ext cx="6571164" cy="638965"/>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dirty="0"/>
            </a:p>
          </p:txBody>
        </p:sp>
        <p:sp>
          <p:nvSpPr>
            <p:cNvPr id="25" name="Rectangle 24">
              <a:extLst>
                <a:ext uri="{FF2B5EF4-FFF2-40B4-BE49-F238E27FC236}">
                  <a16:creationId xmlns:a16="http://schemas.microsoft.com/office/drawing/2014/main" id="{DAC0D9D6-1818-4F4F-89C7-0E6A839B2476}"/>
                </a:ext>
              </a:extLst>
            </p:cNvPr>
            <p:cNvSpPr/>
            <p:nvPr/>
          </p:nvSpPr>
          <p:spPr>
            <a:xfrm>
              <a:off x="1379041" y="1060620"/>
              <a:ext cx="4903191" cy="307777"/>
            </a:xfrm>
            <a:prstGeom prst="rect">
              <a:avLst/>
            </a:prstGeom>
          </p:spPr>
          <p:txBody>
            <a:bodyPr wrap="square">
              <a:spAutoFit/>
            </a:bodyPr>
            <a:lstStyle/>
            <a:p>
              <a:pPr algn="ctr"/>
              <a:r>
                <a:rPr lang="en-GB" sz="1400" b="1" dirty="0">
                  <a:solidFill>
                    <a:srgbClr val="FFFFFF"/>
                  </a:solidFill>
                  <a:latin typeface="Verdana" panose="020B0604030504040204" pitchFamily="34" charset="0"/>
                  <a:ea typeface="MS Mincho" panose="02020609040205080304" pitchFamily="49" charset="-128"/>
                  <a:cs typeface="Times New Roman" panose="02020603050405020304" pitchFamily="18" charset="0"/>
                </a:rPr>
                <a:t>COLLECTIVE LEADERSHIP FOR SAFETY SKILLS</a:t>
              </a:r>
              <a:endParaRPr lang="en-IE" sz="1400" dirty="0"/>
            </a:p>
          </p:txBody>
        </p:sp>
        <p:pic>
          <p:nvPicPr>
            <p:cNvPr id="26" name="Picture 25">
              <a:extLst>
                <a:ext uri="{FF2B5EF4-FFF2-40B4-BE49-F238E27FC236}">
                  <a16:creationId xmlns:a16="http://schemas.microsoft.com/office/drawing/2014/main" id="{C89A5B72-C713-438D-A658-5B137DD3195C}"/>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322242" y="909677"/>
              <a:ext cx="984044" cy="534523"/>
            </a:xfrm>
            <a:prstGeom prst="rect">
              <a:avLst/>
            </a:prstGeom>
            <a:solidFill>
              <a:srgbClr val="3864B2"/>
            </a:solidFill>
          </p:spPr>
        </p:pic>
      </p:grpSp>
      <p:grpSp>
        <p:nvGrpSpPr>
          <p:cNvPr id="27" name="Group 26">
            <a:extLst>
              <a:ext uri="{FF2B5EF4-FFF2-40B4-BE49-F238E27FC236}">
                <a16:creationId xmlns:a16="http://schemas.microsoft.com/office/drawing/2014/main" id="{0141008F-2E42-4D3F-B695-05B90D7EB823}"/>
              </a:ext>
            </a:extLst>
          </p:cNvPr>
          <p:cNvGrpSpPr/>
          <p:nvPr/>
        </p:nvGrpSpPr>
        <p:grpSpPr>
          <a:xfrm>
            <a:off x="6775363" y="5053171"/>
            <a:ext cx="787400" cy="590550"/>
            <a:chOff x="6775363" y="5053171"/>
            <a:chExt cx="787400" cy="590550"/>
          </a:xfrm>
        </p:grpSpPr>
        <p:sp>
          <p:nvSpPr>
            <p:cNvPr id="28" name="Rectangle 27">
              <a:extLst>
                <a:ext uri="{FF2B5EF4-FFF2-40B4-BE49-F238E27FC236}">
                  <a16:creationId xmlns:a16="http://schemas.microsoft.com/office/drawing/2014/main" id="{A49870EF-9644-4554-A8EC-085EAD045DD6}"/>
                </a:ext>
              </a:extLst>
            </p:cNvPr>
            <p:cNvSpPr/>
            <p:nvPr/>
          </p:nvSpPr>
          <p:spPr>
            <a:xfrm>
              <a:off x="6775363" y="5053171"/>
              <a:ext cx="787400" cy="590550"/>
            </a:xfrm>
            <a:prstGeom prst="rect">
              <a:avLst/>
            </a:prstGeom>
            <a:solidFill>
              <a:srgbClr val="3864B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pic>
          <p:nvPicPr>
            <p:cNvPr id="29" name="Picture 28">
              <a:extLst>
                <a:ext uri="{FF2B5EF4-FFF2-40B4-BE49-F238E27FC236}">
                  <a16:creationId xmlns:a16="http://schemas.microsoft.com/office/drawing/2014/main" id="{7C2B66FD-D42D-4259-9065-1DE2B7E39C05}"/>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6820225" y="5199017"/>
              <a:ext cx="648707" cy="380635"/>
            </a:xfrm>
            <a:prstGeom prst="rect">
              <a:avLst/>
            </a:prstGeom>
            <a:solidFill>
              <a:srgbClr val="3864B2"/>
            </a:solidFill>
          </p:spPr>
        </p:pic>
      </p:grpSp>
    </p:spTree>
    <p:extLst>
      <p:ext uri="{BB962C8B-B14F-4D97-AF65-F5344CB8AC3E}">
        <p14:creationId xmlns:p14="http://schemas.microsoft.com/office/powerpoint/2010/main" val="3387961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17800D46-00D1-49E4-847F-21D6E69F7B4F}"/>
              </a:ext>
            </a:extLst>
          </p:cNvPr>
          <p:cNvSpPr/>
          <p:nvPr/>
        </p:nvSpPr>
        <p:spPr>
          <a:xfrm>
            <a:off x="1527436" y="4069612"/>
            <a:ext cx="4504795" cy="461665"/>
          </a:xfrm>
          <a:prstGeom prst="rect">
            <a:avLst/>
          </a:prstGeom>
        </p:spPr>
        <p:txBody>
          <a:bodyPr wrap="square">
            <a:spAutoFit/>
          </a:bodyPr>
          <a:lstStyle/>
          <a:p>
            <a:pPr algn="ctr"/>
            <a:r>
              <a:rPr lang="en-GB" sz="2400" b="1" dirty="0">
                <a:solidFill>
                  <a:srgbClr val="3864B2"/>
                </a:solidFill>
                <a:latin typeface="Verdana" panose="020B0604030504040204" pitchFamily="34" charset="0"/>
                <a:ea typeface="MS Mincho" panose="02020609040205080304" pitchFamily="49" charset="-128"/>
                <a:cs typeface="Times New Roman" panose="02020603050405020304" pitchFamily="18" charset="0"/>
              </a:rPr>
              <a:t>OUTCOMES TEMPLATE</a:t>
            </a:r>
            <a:endParaRPr lang="en-IE" sz="2400" dirty="0">
              <a:solidFill>
                <a:srgbClr val="3864B2"/>
              </a:solidFill>
            </a:endParaRPr>
          </a:p>
        </p:txBody>
      </p:sp>
      <p:sp>
        <p:nvSpPr>
          <p:cNvPr id="12" name="Rectangle 11">
            <a:extLst>
              <a:ext uri="{FF2B5EF4-FFF2-40B4-BE49-F238E27FC236}">
                <a16:creationId xmlns:a16="http://schemas.microsoft.com/office/drawing/2014/main" id="{765D77FD-CA1C-4B05-BFE4-D2FD0BA79B36}"/>
              </a:ext>
            </a:extLst>
          </p:cNvPr>
          <p:cNvSpPr/>
          <p:nvPr/>
        </p:nvSpPr>
        <p:spPr>
          <a:xfrm>
            <a:off x="-1" y="10101263"/>
            <a:ext cx="7559676" cy="590550"/>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IE" sz="1200" b="1" dirty="0">
                <a:latin typeface="Verdana" panose="020B0604030504040204" pitchFamily="34" charset="0"/>
                <a:ea typeface="Verdana" panose="020B0604030504040204" pitchFamily="34" charset="0"/>
                <a:cs typeface="Verdana" panose="020B0604030504040204" pitchFamily="34" charset="0"/>
              </a:rPr>
              <a:t>www.ucd.ie/collectiveleadership</a:t>
            </a:r>
          </a:p>
        </p:txBody>
      </p:sp>
      <p:grpSp>
        <p:nvGrpSpPr>
          <p:cNvPr id="14" name="Group 13">
            <a:extLst>
              <a:ext uri="{FF2B5EF4-FFF2-40B4-BE49-F238E27FC236}">
                <a16:creationId xmlns:a16="http://schemas.microsoft.com/office/drawing/2014/main" id="{370DB585-864B-4723-A041-19933F762808}"/>
              </a:ext>
            </a:extLst>
          </p:cNvPr>
          <p:cNvGrpSpPr/>
          <p:nvPr/>
        </p:nvGrpSpPr>
        <p:grpSpPr>
          <a:xfrm>
            <a:off x="-1" y="4838401"/>
            <a:ext cx="6553343" cy="1015010"/>
            <a:chOff x="-1" y="4838401"/>
            <a:chExt cx="6553343" cy="1015010"/>
          </a:xfrm>
        </p:grpSpPr>
        <p:grpSp>
          <p:nvGrpSpPr>
            <p:cNvPr id="17" name="Group 16">
              <a:extLst>
                <a:ext uri="{FF2B5EF4-FFF2-40B4-BE49-F238E27FC236}">
                  <a16:creationId xmlns:a16="http://schemas.microsoft.com/office/drawing/2014/main" id="{4788E7A0-8F10-447B-96C1-0CF7BC570B30}"/>
                </a:ext>
              </a:extLst>
            </p:cNvPr>
            <p:cNvGrpSpPr/>
            <p:nvPr/>
          </p:nvGrpSpPr>
          <p:grpSpPr>
            <a:xfrm>
              <a:off x="-1" y="4838401"/>
              <a:ext cx="6553343" cy="1015010"/>
              <a:chOff x="523270" y="555966"/>
              <a:chExt cx="6553343" cy="1015010"/>
            </a:xfrm>
          </p:grpSpPr>
          <p:sp>
            <p:nvSpPr>
              <p:cNvPr id="21" name="Rectangle 20">
                <a:extLst>
                  <a:ext uri="{FF2B5EF4-FFF2-40B4-BE49-F238E27FC236}">
                    <a16:creationId xmlns:a16="http://schemas.microsoft.com/office/drawing/2014/main" id="{DBEF607E-14C1-440A-9DA5-80387FC08CDB}"/>
                  </a:ext>
                </a:extLst>
              </p:cNvPr>
              <p:cNvSpPr/>
              <p:nvPr/>
            </p:nvSpPr>
            <p:spPr>
              <a:xfrm>
                <a:off x="523270" y="555966"/>
                <a:ext cx="6553343" cy="1015010"/>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22" name="Rectangle 21">
                <a:extLst>
                  <a:ext uri="{FF2B5EF4-FFF2-40B4-BE49-F238E27FC236}">
                    <a16:creationId xmlns:a16="http://schemas.microsoft.com/office/drawing/2014/main" id="{13DF5084-03B8-4590-B2FD-5E2BE24FD54E}"/>
                  </a:ext>
                </a:extLst>
              </p:cNvPr>
              <p:cNvSpPr/>
              <p:nvPr/>
            </p:nvSpPr>
            <p:spPr>
              <a:xfrm>
                <a:off x="1824855" y="740305"/>
                <a:ext cx="4956498" cy="646331"/>
              </a:xfrm>
              <a:prstGeom prst="rect">
                <a:avLst/>
              </a:prstGeom>
            </p:spPr>
            <p:txBody>
              <a:bodyPr wrap="square">
                <a:spAutoFit/>
              </a:bodyPr>
              <a:lstStyle/>
              <a:p>
                <a:pPr algn="ctr"/>
                <a:r>
                  <a:rPr lang="en-GB" b="1" dirty="0">
                    <a:solidFill>
                      <a:srgbClr val="FFFFFF"/>
                    </a:solidFill>
                    <a:latin typeface="Verdana" panose="020B0604030504040204" pitchFamily="34" charset="0"/>
                    <a:ea typeface="MS Mincho" panose="02020609040205080304" pitchFamily="49" charset="-128"/>
                    <a:cs typeface="Times New Roman" panose="02020603050405020304" pitchFamily="18" charset="0"/>
                  </a:rPr>
                  <a:t>COLLECTIVE LEADERSHIP FOR SAFETY SKILLS</a:t>
                </a:r>
                <a:endParaRPr lang="en-IE" dirty="0"/>
              </a:p>
            </p:txBody>
          </p:sp>
        </p:grpSp>
        <p:pic>
          <p:nvPicPr>
            <p:cNvPr id="20" name="Picture 19">
              <a:extLst>
                <a:ext uri="{FF2B5EF4-FFF2-40B4-BE49-F238E27FC236}">
                  <a16:creationId xmlns:a16="http://schemas.microsoft.com/office/drawing/2014/main" id="{FE29B9FF-0154-4B2D-B36B-DBABCCF3E807}"/>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144176" y="4930569"/>
              <a:ext cx="1529245" cy="830671"/>
            </a:xfrm>
            <a:prstGeom prst="rect">
              <a:avLst/>
            </a:prstGeom>
            <a:solidFill>
              <a:srgbClr val="3864B2"/>
            </a:solidFill>
          </p:spPr>
        </p:pic>
      </p:grpSp>
      <p:pic>
        <p:nvPicPr>
          <p:cNvPr id="2" name="Picture 1" descr="Logo">
            <a:extLst>
              <a:ext uri="{FF2B5EF4-FFF2-40B4-BE49-F238E27FC236}">
                <a16:creationId xmlns:a16="http://schemas.microsoft.com/office/drawing/2014/main" id="{8714926C-4745-4278-9FA1-DF87E4884CA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662478" y="2757693"/>
            <a:ext cx="3369753" cy="1004795"/>
          </a:xfrm>
          <a:prstGeom prst="rect">
            <a:avLst/>
          </a:prstGeom>
          <a:noFill/>
          <a:ln>
            <a:noFill/>
          </a:ln>
        </p:spPr>
      </p:pic>
    </p:spTree>
    <p:extLst>
      <p:ext uri="{BB962C8B-B14F-4D97-AF65-F5344CB8AC3E}">
        <p14:creationId xmlns:p14="http://schemas.microsoft.com/office/powerpoint/2010/main" val="2667442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Rectangle 50">
            <a:extLst>
              <a:ext uri="{FF2B5EF4-FFF2-40B4-BE49-F238E27FC236}">
                <a16:creationId xmlns:a16="http://schemas.microsoft.com/office/drawing/2014/main" id="{36F99A01-7E88-45A9-9F68-3C4EE3B577E1}"/>
              </a:ext>
            </a:extLst>
          </p:cNvPr>
          <p:cNvSpPr/>
          <p:nvPr/>
        </p:nvSpPr>
        <p:spPr>
          <a:xfrm>
            <a:off x="3036685" y="327127"/>
            <a:ext cx="1486304" cy="369332"/>
          </a:xfrm>
          <a:prstGeom prst="rect">
            <a:avLst/>
          </a:prstGeom>
        </p:spPr>
        <p:txBody>
          <a:bodyPr wrap="none">
            <a:spAutoFit/>
          </a:bodyPr>
          <a:lstStyle/>
          <a:p>
            <a:r>
              <a:rPr lang="en-GB" b="1" dirty="0">
                <a:solidFill>
                  <a:srgbClr val="3864B2"/>
                </a:solidFill>
                <a:latin typeface="Verdana" panose="020B0604030504040204" pitchFamily="34" charset="0"/>
                <a:ea typeface="MS Mincho" panose="02020609040205080304" pitchFamily="49" charset="-128"/>
                <a:cs typeface="Times New Roman" panose="02020603050405020304" pitchFamily="18" charset="0"/>
              </a:rPr>
              <a:t>HANDOUT</a:t>
            </a:r>
            <a:endParaRPr lang="en-IE" dirty="0">
              <a:solidFill>
                <a:srgbClr val="3864B2"/>
              </a:solidFill>
            </a:endParaRPr>
          </a:p>
        </p:txBody>
      </p:sp>
      <p:pic>
        <p:nvPicPr>
          <p:cNvPr id="35" name="Picture 34" descr="Logo">
            <a:extLst>
              <a:ext uri="{FF2B5EF4-FFF2-40B4-BE49-F238E27FC236}">
                <a16:creationId xmlns:a16="http://schemas.microsoft.com/office/drawing/2014/main" id="{082B81A8-AE34-4666-9697-318A7A875D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15876" y="256841"/>
            <a:ext cx="1710055" cy="509905"/>
          </a:xfrm>
          <a:prstGeom prst="rect">
            <a:avLst/>
          </a:prstGeom>
          <a:noFill/>
          <a:ln>
            <a:noFill/>
          </a:ln>
        </p:spPr>
      </p:pic>
      <p:sp>
        <p:nvSpPr>
          <p:cNvPr id="16" name="Rectangle 15">
            <a:extLst>
              <a:ext uri="{FF2B5EF4-FFF2-40B4-BE49-F238E27FC236}">
                <a16:creationId xmlns:a16="http://schemas.microsoft.com/office/drawing/2014/main" id="{7DA5449D-B8BE-44FD-B540-0F825A813B0C}"/>
              </a:ext>
            </a:extLst>
          </p:cNvPr>
          <p:cNvSpPr/>
          <p:nvPr/>
        </p:nvSpPr>
        <p:spPr>
          <a:xfrm>
            <a:off x="-1" y="10101263"/>
            <a:ext cx="7559676" cy="590550"/>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IE" sz="1200" b="1" dirty="0">
                <a:latin typeface="Verdana" panose="020B0604030504040204" pitchFamily="34" charset="0"/>
                <a:ea typeface="Verdana" panose="020B0604030504040204" pitchFamily="34" charset="0"/>
                <a:cs typeface="Verdana" panose="020B0604030504040204" pitchFamily="34" charset="0"/>
              </a:rPr>
              <a:t>www.ucd.ie/collectiveleadership</a:t>
            </a:r>
          </a:p>
        </p:txBody>
      </p:sp>
      <p:grpSp>
        <p:nvGrpSpPr>
          <p:cNvPr id="17" name="Group 16">
            <a:extLst>
              <a:ext uri="{FF2B5EF4-FFF2-40B4-BE49-F238E27FC236}">
                <a16:creationId xmlns:a16="http://schemas.microsoft.com/office/drawing/2014/main" id="{6F997204-C360-42B2-B82A-1C85EBA5AAE6}"/>
              </a:ext>
            </a:extLst>
          </p:cNvPr>
          <p:cNvGrpSpPr/>
          <p:nvPr/>
        </p:nvGrpSpPr>
        <p:grpSpPr>
          <a:xfrm>
            <a:off x="-1" y="869472"/>
            <a:ext cx="6571164" cy="638965"/>
            <a:chOff x="-1" y="869472"/>
            <a:chExt cx="6571164" cy="638965"/>
          </a:xfrm>
        </p:grpSpPr>
        <p:sp>
          <p:nvSpPr>
            <p:cNvPr id="24" name="Rectangle 23">
              <a:extLst>
                <a:ext uri="{FF2B5EF4-FFF2-40B4-BE49-F238E27FC236}">
                  <a16:creationId xmlns:a16="http://schemas.microsoft.com/office/drawing/2014/main" id="{EE806F9F-94CF-4956-825F-0B3E272F7855}"/>
                </a:ext>
              </a:extLst>
            </p:cNvPr>
            <p:cNvSpPr/>
            <p:nvPr/>
          </p:nvSpPr>
          <p:spPr>
            <a:xfrm>
              <a:off x="-1" y="869472"/>
              <a:ext cx="6571164" cy="638965"/>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dirty="0"/>
            </a:p>
          </p:txBody>
        </p:sp>
        <p:sp>
          <p:nvSpPr>
            <p:cNvPr id="25" name="Rectangle 24">
              <a:extLst>
                <a:ext uri="{FF2B5EF4-FFF2-40B4-BE49-F238E27FC236}">
                  <a16:creationId xmlns:a16="http://schemas.microsoft.com/office/drawing/2014/main" id="{DAC0D9D6-1818-4F4F-89C7-0E6A839B2476}"/>
                </a:ext>
              </a:extLst>
            </p:cNvPr>
            <p:cNvSpPr/>
            <p:nvPr/>
          </p:nvSpPr>
          <p:spPr>
            <a:xfrm>
              <a:off x="1379041" y="1060620"/>
              <a:ext cx="4903191" cy="307777"/>
            </a:xfrm>
            <a:prstGeom prst="rect">
              <a:avLst/>
            </a:prstGeom>
          </p:spPr>
          <p:txBody>
            <a:bodyPr wrap="square">
              <a:spAutoFit/>
            </a:bodyPr>
            <a:lstStyle/>
            <a:p>
              <a:pPr algn="ctr"/>
              <a:r>
                <a:rPr lang="en-GB" sz="1400" b="1" dirty="0">
                  <a:solidFill>
                    <a:srgbClr val="FFFFFF"/>
                  </a:solidFill>
                  <a:latin typeface="Verdana" panose="020B0604030504040204" pitchFamily="34" charset="0"/>
                  <a:ea typeface="MS Mincho" panose="02020609040205080304" pitchFamily="49" charset="-128"/>
                  <a:cs typeface="Times New Roman" panose="02020603050405020304" pitchFamily="18" charset="0"/>
                </a:rPr>
                <a:t>COLLECTIVE LEADERSHIP FOR SAFETY SKILLS</a:t>
              </a:r>
              <a:endParaRPr lang="en-IE" sz="1400" dirty="0"/>
            </a:p>
          </p:txBody>
        </p:sp>
        <p:pic>
          <p:nvPicPr>
            <p:cNvPr id="26" name="Picture 25">
              <a:extLst>
                <a:ext uri="{FF2B5EF4-FFF2-40B4-BE49-F238E27FC236}">
                  <a16:creationId xmlns:a16="http://schemas.microsoft.com/office/drawing/2014/main" id="{C89A5B72-C713-438D-A658-5B137DD3195C}"/>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322242" y="909677"/>
              <a:ext cx="984044" cy="534523"/>
            </a:xfrm>
            <a:prstGeom prst="rect">
              <a:avLst/>
            </a:prstGeom>
            <a:solidFill>
              <a:srgbClr val="3864B2"/>
            </a:solidFill>
          </p:spPr>
        </p:pic>
      </p:grpSp>
      <p:grpSp>
        <p:nvGrpSpPr>
          <p:cNvPr id="27" name="Group 26">
            <a:extLst>
              <a:ext uri="{FF2B5EF4-FFF2-40B4-BE49-F238E27FC236}">
                <a16:creationId xmlns:a16="http://schemas.microsoft.com/office/drawing/2014/main" id="{0141008F-2E42-4D3F-B695-05B90D7EB823}"/>
              </a:ext>
            </a:extLst>
          </p:cNvPr>
          <p:cNvGrpSpPr/>
          <p:nvPr/>
        </p:nvGrpSpPr>
        <p:grpSpPr>
          <a:xfrm>
            <a:off x="6775363" y="5053171"/>
            <a:ext cx="787400" cy="590550"/>
            <a:chOff x="6775363" y="5053171"/>
            <a:chExt cx="787400" cy="590550"/>
          </a:xfrm>
        </p:grpSpPr>
        <p:sp>
          <p:nvSpPr>
            <p:cNvPr id="28" name="Rectangle 27">
              <a:extLst>
                <a:ext uri="{FF2B5EF4-FFF2-40B4-BE49-F238E27FC236}">
                  <a16:creationId xmlns:a16="http://schemas.microsoft.com/office/drawing/2014/main" id="{A49870EF-9644-4554-A8EC-085EAD045DD6}"/>
                </a:ext>
              </a:extLst>
            </p:cNvPr>
            <p:cNvSpPr/>
            <p:nvPr/>
          </p:nvSpPr>
          <p:spPr>
            <a:xfrm>
              <a:off x="6775363" y="5053171"/>
              <a:ext cx="787400" cy="590550"/>
            </a:xfrm>
            <a:prstGeom prst="rect">
              <a:avLst/>
            </a:prstGeom>
            <a:solidFill>
              <a:srgbClr val="3864B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pic>
          <p:nvPicPr>
            <p:cNvPr id="29" name="Picture 28">
              <a:extLst>
                <a:ext uri="{FF2B5EF4-FFF2-40B4-BE49-F238E27FC236}">
                  <a16:creationId xmlns:a16="http://schemas.microsoft.com/office/drawing/2014/main" id="{7C2B66FD-D42D-4259-9065-1DE2B7E39C05}"/>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6820225" y="5199017"/>
              <a:ext cx="648707" cy="380635"/>
            </a:xfrm>
            <a:prstGeom prst="rect">
              <a:avLst/>
            </a:prstGeom>
            <a:solidFill>
              <a:srgbClr val="3864B2"/>
            </a:solidFill>
          </p:spPr>
        </p:pic>
      </p:grpSp>
      <p:graphicFrame>
        <p:nvGraphicFramePr>
          <p:cNvPr id="6" name="Table 6">
            <a:extLst>
              <a:ext uri="{FF2B5EF4-FFF2-40B4-BE49-F238E27FC236}">
                <a16:creationId xmlns:a16="http://schemas.microsoft.com/office/drawing/2014/main" id="{9066B09E-468A-4527-8B14-0B7B41AC3E57}"/>
              </a:ext>
            </a:extLst>
          </p:cNvPr>
          <p:cNvGraphicFramePr>
            <a:graphicFrameLocks noGrp="1"/>
          </p:cNvGraphicFramePr>
          <p:nvPr>
            <p:extLst>
              <p:ext uri="{D42A27DB-BD31-4B8C-83A1-F6EECF244321}">
                <p14:modId xmlns:p14="http://schemas.microsoft.com/office/powerpoint/2010/main" val="1750007271"/>
              </p:ext>
            </p:extLst>
          </p:nvPr>
        </p:nvGraphicFramePr>
        <p:xfrm>
          <a:off x="349110" y="1611163"/>
          <a:ext cx="6377285" cy="8350062"/>
        </p:xfrm>
        <a:graphic>
          <a:graphicData uri="http://schemas.openxmlformats.org/drawingml/2006/table">
            <a:tbl>
              <a:tblPr firstRow="1" bandRow="1">
                <a:tableStyleId>{5C22544A-7EE6-4342-B048-85BDC9FD1C3A}</a:tableStyleId>
              </a:tblPr>
              <a:tblGrid>
                <a:gridCol w="1022490">
                  <a:extLst>
                    <a:ext uri="{9D8B030D-6E8A-4147-A177-3AD203B41FA5}">
                      <a16:colId xmlns:a16="http://schemas.microsoft.com/office/drawing/2014/main" val="3872501184"/>
                    </a:ext>
                  </a:extLst>
                </a:gridCol>
                <a:gridCol w="1384663">
                  <a:extLst>
                    <a:ext uri="{9D8B030D-6E8A-4147-A177-3AD203B41FA5}">
                      <a16:colId xmlns:a16="http://schemas.microsoft.com/office/drawing/2014/main" val="2630513983"/>
                    </a:ext>
                  </a:extLst>
                </a:gridCol>
                <a:gridCol w="1419218">
                  <a:extLst>
                    <a:ext uri="{9D8B030D-6E8A-4147-A177-3AD203B41FA5}">
                      <a16:colId xmlns:a16="http://schemas.microsoft.com/office/drawing/2014/main" val="2060346809"/>
                    </a:ext>
                  </a:extLst>
                </a:gridCol>
                <a:gridCol w="1454610">
                  <a:extLst>
                    <a:ext uri="{9D8B030D-6E8A-4147-A177-3AD203B41FA5}">
                      <a16:colId xmlns:a16="http://schemas.microsoft.com/office/drawing/2014/main" val="3052980194"/>
                    </a:ext>
                  </a:extLst>
                </a:gridCol>
                <a:gridCol w="1096304">
                  <a:extLst>
                    <a:ext uri="{9D8B030D-6E8A-4147-A177-3AD203B41FA5}">
                      <a16:colId xmlns:a16="http://schemas.microsoft.com/office/drawing/2014/main" val="3255682273"/>
                    </a:ext>
                  </a:extLst>
                </a:gridCol>
              </a:tblGrid>
              <a:tr h="1391677">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Verdana" panose="020B0604030504040204" pitchFamily="34" charset="0"/>
                          <a:ea typeface="Verdana" panose="020B0604030504040204" pitchFamily="34" charset="0"/>
                        </a:rPr>
                        <a:t>PRIORITY RANKING</a:t>
                      </a:r>
                      <a:endParaRPr lang="en-IE" sz="1100" b="1" dirty="0">
                        <a:solidFill>
                          <a:schemeClr val="bg1"/>
                        </a:solidFill>
                        <a:latin typeface="Verdana" panose="020B0604030504040204" pitchFamily="34" charset="0"/>
                        <a:ea typeface="Verdana" panose="020B0604030504040204" pitchFamily="34" charset="0"/>
                      </a:endParaRPr>
                    </a:p>
                  </a:txBody>
                  <a:tcPr anchor="ctr">
                    <a:lnL w="12700" cap="flat" cmpd="sng" algn="ctr">
                      <a:solidFill>
                        <a:srgbClr val="3864B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rgbClr val="3864B2"/>
                    </a:solid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Verdana" panose="020B0604030504040204" pitchFamily="34" charset="0"/>
                          <a:ea typeface="Verdana" panose="020B0604030504040204" pitchFamily="34" charset="0"/>
                        </a:rPr>
                        <a:t>SAFETY SKILL</a:t>
                      </a:r>
                      <a:endParaRPr lang="en-IE" sz="1100" b="1" dirty="0">
                        <a:solidFill>
                          <a:schemeClr val="bg1"/>
                        </a:solidFill>
                        <a:latin typeface="Verdana" panose="020B0604030504040204" pitchFamily="34" charset="0"/>
                        <a:ea typeface="Verdana" panose="020B060403050404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rgbClr val="3864B2"/>
                    </a:solid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Verdana" panose="020B0604030504040204" pitchFamily="34" charset="0"/>
                          <a:ea typeface="Verdana" panose="020B0604030504040204" pitchFamily="34" charset="0"/>
                        </a:rPr>
                        <a:t>AGREED ACTIONS TO DEVELOP THIS SKILL WITHIN OUR TEAM</a:t>
                      </a:r>
                      <a:endParaRPr lang="en-IE" sz="1100" b="1" dirty="0">
                        <a:solidFill>
                          <a:schemeClr val="bg1"/>
                        </a:solidFill>
                        <a:latin typeface="Verdana" panose="020B0604030504040204" pitchFamily="34" charset="0"/>
                        <a:ea typeface="Verdana" panose="020B060403050404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rgbClr val="3864B2"/>
                    </a:solid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Verdana" panose="020B0604030504040204" pitchFamily="34" charset="0"/>
                          <a:ea typeface="Verdana" panose="020B0604030504040204" pitchFamily="34" charset="0"/>
                        </a:rPr>
                        <a:t>RESPONSIBLE PERSON</a:t>
                      </a:r>
                      <a:endParaRPr lang="en-IE" sz="1100" b="1" dirty="0">
                        <a:solidFill>
                          <a:schemeClr val="bg1"/>
                        </a:solidFill>
                        <a:latin typeface="Verdana" panose="020B0604030504040204" pitchFamily="34" charset="0"/>
                        <a:ea typeface="Verdana" panose="020B060403050404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rgbClr val="3864B2"/>
                    </a:solid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Verdana" panose="020B0604030504040204" pitchFamily="34" charset="0"/>
                          <a:ea typeface="Verdana" panose="020B0604030504040204" pitchFamily="34" charset="0"/>
                        </a:rPr>
                        <a:t>DATE TO REVIEW PROGRESS</a:t>
                      </a:r>
                      <a:endParaRPr lang="en-IE" sz="1100" b="1" dirty="0">
                        <a:solidFill>
                          <a:schemeClr val="bg1"/>
                        </a:solidFill>
                        <a:latin typeface="Verdana" panose="020B0604030504040204" pitchFamily="34" charset="0"/>
                        <a:ea typeface="Verdana" panose="020B060403050404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solidFill>
                      <a:srgbClr val="3864B2"/>
                    </a:solidFill>
                  </a:tcPr>
                </a:tc>
                <a:extLst>
                  <a:ext uri="{0D108BD9-81ED-4DB2-BD59-A6C34878D82A}">
                    <a16:rowId xmlns:a16="http://schemas.microsoft.com/office/drawing/2014/main" val="1161352960"/>
                  </a:ext>
                </a:extLst>
              </a:tr>
              <a:tr h="1391677">
                <a:tc>
                  <a:txBody>
                    <a:bodyPr/>
                    <a:lstStyle/>
                    <a:p>
                      <a:pPr algn="ctr"/>
                      <a:r>
                        <a:rPr lang="en-GB" sz="2800" b="1" dirty="0">
                          <a:solidFill>
                            <a:srgbClr val="3864B2"/>
                          </a:solidFill>
                          <a:latin typeface="Verdana" panose="020B0604030504040204" pitchFamily="34" charset="0"/>
                          <a:ea typeface="Verdana" panose="020B0604030504040204" pitchFamily="34" charset="0"/>
                        </a:rPr>
                        <a:t>1</a:t>
                      </a:r>
                      <a:endParaRPr lang="en-IE" sz="2800" b="1" dirty="0">
                        <a:solidFill>
                          <a:srgbClr val="3864B2"/>
                        </a:solidFill>
                        <a:latin typeface="Verdana" panose="020B0604030504040204" pitchFamily="34" charset="0"/>
                        <a:ea typeface="Verdana" panose="020B0604030504040204" pitchFamily="34" charset="0"/>
                      </a:endParaRPr>
                    </a:p>
                  </a:txBody>
                  <a:tcPr anchor="ct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dirty="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extLst>
                  <a:ext uri="{0D108BD9-81ED-4DB2-BD59-A6C34878D82A}">
                    <a16:rowId xmlns:a16="http://schemas.microsoft.com/office/drawing/2014/main" val="949777688"/>
                  </a:ext>
                </a:extLst>
              </a:tr>
              <a:tr h="1391677">
                <a:tc>
                  <a:txBody>
                    <a:bodyPr/>
                    <a:lstStyle/>
                    <a:p>
                      <a:pPr algn="ctr"/>
                      <a:r>
                        <a:rPr lang="en-GB" sz="2800" b="1" dirty="0">
                          <a:solidFill>
                            <a:srgbClr val="3864B2"/>
                          </a:solidFill>
                          <a:latin typeface="Verdana" panose="020B0604030504040204" pitchFamily="34" charset="0"/>
                          <a:ea typeface="Verdana" panose="020B0604030504040204" pitchFamily="34" charset="0"/>
                        </a:rPr>
                        <a:t>2</a:t>
                      </a:r>
                      <a:endParaRPr lang="en-IE" sz="2800" b="1" dirty="0">
                        <a:solidFill>
                          <a:srgbClr val="3864B2"/>
                        </a:solidFill>
                        <a:latin typeface="Verdana" panose="020B0604030504040204" pitchFamily="34" charset="0"/>
                        <a:ea typeface="Verdana" panose="020B0604030504040204" pitchFamily="34" charset="0"/>
                      </a:endParaRPr>
                    </a:p>
                  </a:txBody>
                  <a:tcPr anchor="ct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dirty="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dirty="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extLst>
                  <a:ext uri="{0D108BD9-81ED-4DB2-BD59-A6C34878D82A}">
                    <a16:rowId xmlns:a16="http://schemas.microsoft.com/office/drawing/2014/main" val="3909947717"/>
                  </a:ext>
                </a:extLst>
              </a:tr>
              <a:tr h="1391677">
                <a:tc>
                  <a:txBody>
                    <a:bodyPr/>
                    <a:lstStyle/>
                    <a:p>
                      <a:pPr algn="ctr"/>
                      <a:r>
                        <a:rPr lang="en-GB" sz="2800" b="1" dirty="0">
                          <a:solidFill>
                            <a:srgbClr val="3864B2"/>
                          </a:solidFill>
                          <a:latin typeface="Verdana" panose="020B0604030504040204" pitchFamily="34" charset="0"/>
                          <a:ea typeface="Verdana" panose="020B0604030504040204" pitchFamily="34" charset="0"/>
                        </a:rPr>
                        <a:t>3</a:t>
                      </a:r>
                      <a:endParaRPr lang="en-IE" sz="2800" b="1" dirty="0">
                        <a:solidFill>
                          <a:srgbClr val="3864B2"/>
                        </a:solidFill>
                        <a:latin typeface="Verdana" panose="020B0604030504040204" pitchFamily="34" charset="0"/>
                        <a:ea typeface="Verdana" panose="020B0604030504040204" pitchFamily="34" charset="0"/>
                      </a:endParaRPr>
                    </a:p>
                  </a:txBody>
                  <a:tcPr anchor="ct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dirty="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dirty="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extLst>
                  <a:ext uri="{0D108BD9-81ED-4DB2-BD59-A6C34878D82A}">
                    <a16:rowId xmlns:a16="http://schemas.microsoft.com/office/drawing/2014/main" val="1365927873"/>
                  </a:ext>
                </a:extLst>
              </a:tr>
              <a:tr h="1391677">
                <a:tc>
                  <a:txBody>
                    <a:bodyPr/>
                    <a:lstStyle/>
                    <a:p>
                      <a:pPr algn="ctr"/>
                      <a:r>
                        <a:rPr lang="en-GB" sz="2800" b="1" dirty="0">
                          <a:solidFill>
                            <a:srgbClr val="3864B2"/>
                          </a:solidFill>
                          <a:latin typeface="Verdana" panose="020B0604030504040204" pitchFamily="34" charset="0"/>
                          <a:ea typeface="Verdana" panose="020B0604030504040204" pitchFamily="34" charset="0"/>
                        </a:rPr>
                        <a:t>4</a:t>
                      </a:r>
                      <a:endParaRPr lang="en-IE" sz="2800" b="1" dirty="0">
                        <a:solidFill>
                          <a:srgbClr val="3864B2"/>
                        </a:solidFill>
                        <a:latin typeface="Verdana" panose="020B0604030504040204" pitchFamily="34" charset="0"/>
                        <a:ea typeface="Verdana" panose="020B0604030504040204" pitchFamily="34" charset="0"/>
                      </a:endParaRPr>
                    </a:p>
                  </a:txBody>
                  <a:tcPr anchor="ct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dirty="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dirty="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extLst>
                  <a:ext uri="{0D108BD9-81ED-4DB2-BD59-A6C34878D82A}">
                    <a16:rowId xmlns:a16="http://schemas.microsoft.com/office/drawing/2014/main" val="4127272251"/>
                  </a:ext>
                </a:extLst>
              </a:tr>
              <a:tr h="1391677">
                <a:tc>
                  <a:txBody>
                    <a:bodyPr/>
                    <a:lstStyle/>
                    <a:p>
                      <a:pPr algn="ctr"/>
                      <a:r>
                        <a:rPr lang="en-GB" sz="2800" b="1" dirty="0">
                          <a:solidFill>
                            <a:srgbClr val="3864B2"/>
                          </a:solidFill>
                          <a:latin typeface="Verdana" panose="020B0604030504040204" pitchFamily="34" charset="0"/>
                          <a:ea typeface="Verdana" panose="020B0604030504040204" pitchFamily="34" charset="0"/>
                        </a:rPr>
                        <a:t>5</a:t>
                      </a:r>
                      <a:endParaRPr lang="en-IE" sz="2800" b="1" dirty="0">
                        <a:solidFill>
                          <a:srgbClr val="3864B2"/>
                        </a:solidFill>
                        <a:latin typeface="Verdana" panose="020B0604030504040204" pitchFamily="34" charset="0"/>
                        <a:ea typeface="Verdana" panose="020B0604030504040204" pitchFamily="34" charset="0"/>
                      </a:endParaRPr>
                    </a:p>
                  </a:txBody>
                  <a:tcPr anchor="ct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dirty="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tc>
                  <a:txBody>
                    <a:bodyPr/>
                    <a:lstStyle/>
                    <a:p>
                      <a:endParaRPr lang="en-IE" sz="1000" dirty="0">
                        <a:solidFill>
                          <a:schemeClr val="tx1"/>
                        </a:solidFill>
                        <a:latin typeface="Verdana" panose="020B0604030504040204" pitchFamily="34" charset="0"/>
                        <a:ea typeface="Verdana" panose="020B0604030504040204" pitchFamily="34" charset="0"/>
                      </a:endParaRPr>
                    </a:p>
                  </a:txBody>
                  <a:tcPr>
                    <a:lnL w="12700" cap="flat" cmpd="sng" algn="ctr">
                      <a:solidFill>
                        <a:srgbClr val="3864B2"/>
                      </a:solidFill>
                      <a:prstDash val="solid"/>
                      <a:round/>
                      <a:headEnd type="none" w="med" len="med"/>
                      <a:tailEnd type="none" w="med" len="med"/>
                    </a:lnL>
                    <a:lnR w="12700" cap="flat" cmpd="sng" algn="ctr">
                      <a:solidFill>
                        <a:srgbClr val="3864B2"/>
                      </a:solidFill>
                      <a:prstDash val="solid"/>
                      <a:round/>
                      <a:headEnd type="none" w="med" len="med"/>
                      <a:tailEnd type="none" w="med" len="med"/>
                    </a:lnR>
                    <a:lnT w="12700" cap="flat" cmpd="sng" algn="ctr">
                      <a:solidFill>
                        <a:srgbClr val="3864B2"/>
                      </a:solidFill>
                      <a:prstDash val="solid"/>
                      <a:round/>
                      <a:headEnd type="none" w="med" len="med"/>
                      <a:tailEnd type="none" w="med" len="med"/>
                    </a:lnT>
                    <a:lnB w="12700" cap="flat" cmpd="sng" algn="ctr">
                      <a:solidFill>
                        <a:srgbClr val="3864B2"/>
                      </a:solidFill>
                      <a:prstDash val="solid"/>
                      <a:round/>
                      <a:headEnd type="none" w="med" len="med"/>
                      <a:tailEnd type="none" w="med" len="med"/>
                    </a:lnB>
                  </a:tcPr>
                </a:tc>
                <a:extLst>
                  <a:ext uri="{0D108BD9-81ED-4DB2-BD59-A6C34878D82A}">
                    <a16:rowId xmlns:a16="http://schemas.microsoft.com/office/drawing/2014/main" val="336188364"/>
                  </a:ext>
                </a:extLst>
              </a:tr>
            </a:tbl>
          </a:graphicData>
        </a:graphic>
      </p:graphicFrame>
    </p:spTree>
    <p:extLst>
      <p:ext uri="{BB962C8B-B14F-4D97-AF65-F5344CB8AC3E}">
        <p14:creationId xmlns:p14="http://schemas.microsoft.com/office/powerpoint/2010/main" val="154628573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1316</TotalTime>
  <Words>727</Words>
  <Application>Microsoft Office PowerPoint</Application>
  <PresentationFormat>Custom</PresentationFormat>
  <Paragraphs>132</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Cambria</vt:lpstr>
      <vt:lpstr>Verdana</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Collective Leadership for Safety Skills Online Session Outline</dc:title>
  <dc:creator>Steve</dc:creator>
  <cp:lastModifiedBy>steve.macdonald@ucd.ie</cp:lastModifiedBy>
  <cp:revision>94</cp:revision>
  <dcterms:created xsi:type="dcterms:W3CDTF">2019-05-07T08:55:56Z</dcterms:created>
  <dcterms:modified xsi:type="dcterms:W3CDTF">2020-06-19T14:52:29Z</dcterms:modified>
</cp:coreProperties>
</file>